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2.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7" r:id="rId11"/>
    <p:sldId id="278" r:id="rId12"/>
    <p:sldId id="279" r:id="rId13"/>
    <p:sldId id="277" r:id="rId14"/>
    <p:sldId id="276" r:id="rId15"/>
    <p:sldId id="265" r:id="rId16"/>
    <p:sldId id="266" r:id="rId17"/>
    <p:sldId id="281" r:id="rId18"/>
    <p:sldId id="268" r:id="rId19"/>
    <p:sldId id="269" r:id="rId20"/>
    <p:sldId id="270" r:id="rId21"/>
    <p:sldId id="271" r:id="rId22"/>
    <p:sldId id="272" r:id="rId23"/>
    <p:sldId id="273" r:id="rId24"/>
    <p:sldId id="274" r:id="rId25"/>
    <p:sldId id="275" r:id="rId26"/>
    <p:sldId id="280" r:id="rId27"/>
  </p:sldIdLst>
  <p:sldSz cx="12188825" cy="6858000"/>
  <p:notesSz cx="6858000" cy="9144000"/>
  <p:embeddedFontLst>
    <p:embeddedFont>
      <p:font typeface="Constantia" panose="02030602050306030303" pitchFamily="18" charset="0"/>
      <p:regular r:id="rId29"/>
      <p:bold r:id="rId30"/>
      <p:italic r:id="rId31"/>
      <p:boldItalic r:id="rId32"/>
    </p:embeddedFont>
    <p:embeddedFont>
      <p:font typeface="EB Garamond" panose="000005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jxPx0h+DTI8AECacUmfQVXLCY48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DD0224-7774-49D0-89EE-31B0950601E4}" v="51" dt="2024-09-26T11:51:52.979"/>
    <p1510:client id="{D88A4FF0-0BED-4513-B8EB-CB3697724532}" v="432" dt="2024-09-25T15:09:41.290"/>
  </p1510:revLst>
</p1510:revInfo>
</file>

<file path=ppt/tableStyles.xml><?xml version="1.0" encoding="utf-8"?>
<a:tblStyleLst xmlns:a="http://schemas.openxmlformats.org/drawingml/2006/main" def="{8DAA0480-C5FC-4DFE-BDAD-9BA623A21577}">
  <a:tblStyle styleId="{8DAA0480-C5FC-4DFE-BDAD-9BA623A21577}" styleName="Table_0">
    <a:wholeTbl>
      <a:tcTxStyle b="off" i="off">
        <a:font>
          <a:latin typeface="Constantia"/>
          <a:ea typeface="Constantia"/>
          <a:cs typeface="Constantia"/>
        </a:font>
        <a:schemeClr val="dk1"/>
      </a:tcTxStyle>
      <a:tcStyle>
        <a:tcBdr>
          <a:left>
            <a:ln w="12700" cap="flat" cmpd="sng">
              <a:solidFill>
                <a:schemeClr val="accent1"/>
              </a:solidFill>
              <a:prstDash val="solid"/>
              <a:round/>
              <a:headEnd type="none" w="sm" len="sm"/>
              <a:tailEnd type="none" w="sm" len="sm"/>
            </a:ln>
          </a:left>
          <a:right>
            <a:ln w="12700" cap="flat" cmpd="sng">
              <a:solidFill>
                <a:schemeClr val="accent1"/>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12700" cap="flat" cmpd="sng">
              <a:solidFill>
                <a:schemeClr val="accent1"/>
              </a:solidFill>
              <a:prstDash val="solid"/>
              <a:round/>
              <a:headEnd type="none" w="sm" len="sm"/>
              <a:tailEnd type="none" w="sm" len="sm"/>
            </a:ln>
          </a:insideH>
          <a:insideV>
            <a:ln w="12700"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20000"/>
            </a:schemeClr>
          </a:solidFill>
        </a:fill>
      </a:tcStyle>
    </a:band1H>
    <a:band2H>
      <a:tcTxStyle/>
      <a:tcStyle>
        <a:tcBdr/>
      </a:tcStyle>
    </a:band2H>
    <a:band1V>
      <a:tcTxStyle/>
      <a:tcStyle>
        <a:tcBdr/>
        <a:fill>
          <a:solidFill>
            <a:schemeClr val="accent1">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1"/>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192" y="78"/>
      </p:cViewPr>
      <p:guideLst>
        <p:guide orient="horz" pos="2160"/>
        <p:guide pos="3839"/>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mant Thote" userId="b74c185066786944" providerId="LiveId" clId="{29DD0224-7774-49D0-89EE-31B0950601E4}"/>
    <pc:docChg chg="custSel addSld modSld">
      <pc:chgData name="Hemant Thote" userId="b74c185066786944" providerId="LiveId" clId="{29DD0224-7774-49D0-89EE-31B0950601E4}" dt="2024-09-26T11:51:52.979" v="252"/>
      <pc:docMkLst>
        <pc:docMk/>
      </pc:docMkLst>
      <pc:sldChg chg="modSp mod">
        <pc:chgData name="Hemant Thote" userId="b74c185066786944" providerId="LiveId" clId="{29DD0224-7774-49D0-89EE-31B0950601E4}" dt="2024-09-26T09:56:05.354" v="47" actId="14734"/>
        <pc:sldMkLst>
          <pc:docMk/>
          <pc:sldMk cId="0" sldId="262"/>
        </pc:sldMkLst>
        <pc:graphicFrameChg chg="modGraphic">
          <ac:chgData name="Hemant Thote" userId="b74c185066786944" providerId="LiveId" clId="{29DD0224-7774-49D0-89EE-31B0950601E4}" dt="2024-09-26T09:56:05.354" v="47" actId="14734"/>
          <ac:graphicFrameMkLst>
            <pc:docMk/>
            <pc:sldMk cId="0" sldId="262"/>
            <ac:graphicFrameMk id="170" creationId="{00000000-0000-0000-0000-000000000000}"/>
          </ac:graphicFrameMkLst>
        </pc:graphicFrameChg>
      </pc:sldChg>
      <pc:sldChg chg="addSp modSp mod modAnim">
        <pc:chgData name="Hemant Thote" userId="b74c185066786944" providerId="LiveId" clId="{29DD0224-7774-49D0-89EE-31B0950601E4}" dt="2024-09-26T11:03:39.426" v="177"/>
        <pc:sldMkLst>
          <pc:docMk/>
          <pc:sldMk cId="0" sldId="267"/>
        </pc:sldMkLst>
        <pc:spChg chg="add mod">
          <ac:chgData name="Hemant Thote" userId="b74c185066786944" providerId="LiveId" clId="{29DD0224-7774-49D0-89EE-31B0950601E4}" dt="2024-09-26T10:39:14.635" v="93" actId="20577"/>
          <ac:spMkLst>
            <pc:docMk/>
            <pc:sldMk cId="0" sldId="267"/>
            <ac:spMk id="2" creationId="{6267F05B-1127-4B9B-2D63-E05D7422479D}"/>
          </ac:spMkLst>
        </pc:spChg>
        <pc:picChg chg="mod">
          <ac:chgData name="Hemant Thote" userId="b74c185066786944" providerId="LiveId" clId="{29DD0224-7774-49D0-89EE-31B0950601E4}" dt="2024-09-26T10:37:25.206" v="52" actId="14100"/>
          <ac:picMkLst>
            <pc:docMk/>
            <pc:sldMk cId="0" sldId="267"/>
            <ac:picMk id="202" creationId="{00000000-0000-0000-0000-000000000000}"/>
          </ac:picMkLst>
        </pc:picChg>
      </pc:sldChg>
      <pc:sldChg chg="modSp mod modAnim">
        <pc:chgData name="Hemant Thote" userId="b74c185066786944" providerId="LiveId" clId="{29DD0224-7774-49D0-89EE-31B0950601E4}" dt="2024-09-26T11:04:33.801" v="183"/>
        <pc:sldMkLst>
          <pc:docMk/>
          <pc:sldMk cId="0" sldId="268"/>
        </pc:sldMkLst>
        <pc:spChg chg="mod">
          <ac:chgData name="Hemant Thote" userId="b74c185066786944" providerId="LiveId" clId="{29DD0224-7774-49D0-89EE-31B0950601E4}" dt="2024-09-26T11:04:24.787" v="181" actId="403"/>
          <ac:spMkLst>
            <pc:docMk/>
            <pc:sldMk cId="0" sldId="268"/>
            <ac:spMk id="207" creationId="{00000000-0000-0000-0000-000000000000}"/>
          </ac:spMkLst>
        </pc:spChg>
      </pc:sldChg>
      <pc:sldChg chg="modSp mod modAnim">
        <pc:chgData name="Hemant Thote" userId="b74c185066786944" providerId="LiveId" clId="{29DD0224-7774-49D0-89EE-31B0950601E4}" dt="2024-09-26T11:05:20.098" v="198"/>
        <pc:sldMkLst>
          <pc:docMk/>
          <pc:sldMk cId="0" sldId="269"/>
        </pc:sldMkLst>
        <pc:spChg chg="mod">
          <ac:chgData name="Hemant Thote" userId="b74c185066786944" providerId="LiveId" clId="{29DD0224-7774-49D0-89EE-31B0950601E4}" dt="2024-09-26T11:05:10.961" v="196" actId="403"/>
          <ac:spMkLst>
            <pc:docMk/>
            <pc:sldMk cId="0" sldId="269"/>
            <ac:spMk id="214" creationId="{00000000-0000-0000-0000-000000000000}"/>
          </ac:spMkLst>
        </pc:spChg>
      </pc:sldChg>
      <pc:sldChg chg="modSp mod modAnim">
        <pc:chgData name="Hemant Thote" userId="b74c185066786944" providerId="LiveId" clId="{29DD0224-7774-49D0-89EE-31B0950601E4}" dt="2024-09-26T11:05:52.135" v="204"/>
        <pc:sldMkLst>
          <pc:docMk/>
          <pc:sldMk cId="0" sldId="270"/>
        </pc:sldMkLst>
        <pc:spChg chg="mod">
          <ac:chgData name="Hemant Thote" userId="b74c185066786944" providerId="LiveId" clId="{29DD0224-7774-49D0-89EE-31B0950601E4}" dt="2024-09-26T11:05:41.668" v="202" actId="403"/>
          <ac:spMkLst>
            <pc:docMk/>
            <pc:sldMk cId="0" sldId="270"/>
            <ac:spMk id="220" creationId="{00000000-0000-0000-0000-000000000000}"/>
          </ac:spMkLst>
        </pc:spChg>
      </pc:sldChg>
      <pc:sldChg chg="modSp mod modAnim">
        <pc:chgData name="Hemant Thote" userId="b74c185066786944" providerId="LiveId" clId="{29DD0224-7774-49D0-89EE-31B0950601E4}" dt="2024-09-26T10:42:28.008" v="101"/>
        <pc:sldMkLst>
          <pc:docMk/>
          <pc:sldMk cId="0" sldId="272"/>
        </pc:sldMkLst>
        <pc:spChg chg="mod">
          <ac:chgData name="Hemant Thote" userId="b74c185066786944" providerId="LiveId" clId="{29DD0224-7774-49D0-89EE-31B0950601E4}" dt="2024-09-26T10:42:18.288" v="99" actId="14838"/>
          <ac:spMkLst>
            <pc:docMk/>
            <pc:sldMk cId="0" sldId="272"/>
            <ac:spMk id="238" creationId="{00000000-0000-0000-0000-000000000000}"/>
          </ac:spMkLst>
        </pc:spChg>
      </pc:sldChg>
      <pc:sldChg chg="modSp mod modAnim">
        <pc:chgData name="Hemant Thote" userId="b74c185066786944" providerId="LiveId" clId="{29DD0224-7774-49D0-89EE-31B0950601E4}" dt="2024-09-26T10:42:55.474" v="106"/>
        <pc:sldMkLst>
          <pc:docMk/>
          <pc:sldMk cId="0" sldId="273"/>
        </pc:sldMkLst>
        <pc:spChg chg="mod">
          <ac:chgData name="Hemant Thote" userId="b74c185066786944" providerId="LiveId" clId="{29DD0224-7774-49D0-89EE-31B0950601E4}" dt="2024-09-26T10:42:46.421" v="104" actId="14838"/>
          <ac:spMkLst>
            <pc:docMk/>
            <pc:sldMk cId="0" sldId="273"/>
            <ac:spMk id="244" creationId="{00000000-0000-0000-0000-000000000000}"/>
          </ac:spMkLst>
        </pc:spChg>
      </pc:sldChg>
      <pc:sldChg chg="modSp mod modAnim">
        <pc:chgData name="Hemant Thote" userId="b74c185066786944" providerId="LiveId" clId="{29DD0224-7774-49D0-89EE-31B0950601E4}" dt="2024-09-26T10:43:20.177" v="111"/>
        <pc:sldMkLst>
          <pc:docMk/>
          <pc:sldMk cId="0" sldId="274"/>
        </pc:sldMkLst>
        <pc:spChg chg="mod">
          <ac:chgData name="Hemant Thote" userId="b74c185066786944" providerId="LiveId" clId="{29DD0224-7774-49D0-89EE-31B0950601E4}" dt="2024-09-26T10:43:12.090" v="109" actId="14838"/>
          <ac:spMkLst>
            <pc:docMk/>
            <pc:sldMk cId="0" sldId="274"/>
            <ac:spMk id="250" creationId="{00000000-0000-0000-0000-000000000000}"/>
          </ac:spMkLst>
        </pc:spChg>
      </pc:sldChg>
      <pc:sldChg chg="modSp mod modAnim">
        <pc:chgData name="Hemant Thote" userId="b74c185066786944" providerId="LiveId" clId="{29DD0224-7774-49D0-89EE-31B0950601E4}" dt="2024-09-26T10:43:47.741" v="119"/>
        <pc:sldMkLst>
          <pc:docMk/>
          <pc:sldMk cId="0" sldId="275"/>
        </pc:sldMkLst>
        <pc:spChg chg="mod">
          <ac:chgData name="Hemant Thote" userId="b74c185066786944" providerId="LiveId" clId="{29DD0224-7774-49D0-89EE-31B0950601E4}" dt="2024-09-26T10:43:41.391" v="118" actId="403"/>
          <ac:spMkLst>
            <pc:docMk/>
            <pc:sldMk cId="0" sldId="275"/>
            <ac:spMk id="256" creationId="{00000000-0000-0000-0000-000000000000}"/>
          </ac:spMkLst>
        </pc:spChg>
      </pc:sldChg>
      <pc:sldChg chg="modSp mod modAnim">
        <pc:chgData name="Hemant Thote" userId="b74c185066786944" providerId="LiveId" clId="{29DD0224-7774-49D0-89EE-31B0950601E4}" dt="2024-09-26T11:03:08.672" v="176"/>
        <pc:sldMkLst>
          <pc:docMk/>
          <pc:sldMk cId="202509925" sldId="278"/>
        </pc:sldMkLst>
        <pc:spChg chg="mod">
          <ac:chgData name="Hemant Thote" userId="b74c185066786944" providerId="LiveId" clId="{29DD0224-7774-49D0-89EE-31B0950601E4}" dt="2024-09-26T11:02:47.128" v="172" actId="14838"/>
          <ac:spMkLst>
            <pc:docMk/>
            <pc:sldMk cId="202509925" sldId="278"/>
            <ac:spMk id="2" creationId="{F474F542-4BC3-B54E-38EB-4E511B4AEB9E}"/>
          </ac:spMkLst>
        </pc:spChg>
        <pc:spChg chg="mod">
          <ac:chgData name="Hemant Thote" userId="b74c185066786944" providerId="LiveId" clId="{29DD0224-7774-49D0-89EE-31B0950601E4}" dt="2024-09-26T10:39:32.869" v="96" actId="20577"/>
          <ac:spMkLst>
            <pc:docMk/>
            <pc:sldMk cId="202509925" sldId="278"/>
            <ac:spMk id="11" creationId="{C3173853-9AC1-1CCA-BF12-4508946D5FC0}"/>
          </ac:spMkLst>
        </pc:spChg>
      </pc:sldChg>
      <pc:sldChg chg="modAnim">
        <pc:chgData name="Hemant Thote" userId="b74c185066786944" providerId="LiveId" clId="{29DD0224-7774-49D0-89EE-31B0950601E4}" dt="2024-09-26T11:02:25.026" v="169"/>
        <pc:sldMkLst>
          <pc:docMk/>
          <pc:sldMk cId="2772693741" sldId="279"/>
        </pc:sldMkLst>
      </pc:sldChg>
      <pc:sldChg chg="addSp delSp modSp new mod">
        <pc:chgData name="Hemant Thote" userId="b74c185066786944" providerId="LiveId" clId="{29DD0224-7774-49D0-89EE-31B0950601E4}" dt="2024-09-26T10:53:22.762" v="143" actId="962"/>
        <pc:sldMkLst>
          <pc:docMk/>
          <pc:sldMk cId="3366638924" sldId="280"/>
        </pc:sldMkLst>
        <pc:spChg chg="del">
          <ac:chgData name="Hemant Thote" userId="b74c185066786944" providerId="LiveId" clId="{29DD0224-7774-49D0-89EE-31B0950601E4}" dt="2024-09-26T10:50:00.728" v="124" actId="478"/>
          <ac:spMkLst>
            <pc:docMk/>
            <pc:sldMk cId="3366638924" sldId="280"/>
            <ac:spMk id="2" creationId="{64221449-4359-B2A6-951A-64E4C90D1083}"/>
          </ac:spMkLst>
        </pc:spChg>
        <pc:spChg chg="del">
          <ac:chgData name="Hemant Thote" userId="b74c185066786944" providerId="LiveId" clId="{29DD0224-7774-49D0-89EE-31B0950601E4}" dt="2024-09-26T10:50:03.257" v="125" actId="478"/>
          <ac:spMkLst>
            <pc:docMk/>
            <pc:sldMk cId="3366638924" sldId="280"/>
            <ac:spMk id="3" creationId="{EB5FF284-4DDA-A521-8B5F-9E0397B8E322}"/>
          </ac:spMkLst>
        </pc:spChg>
        <pc:spChg chg="del">
          <ac:chgData name="Hemant Thote" userId="b74c185066786944" providerId="LiveId" clId="{29DD0224-7774-49D0-89EE-31B0950601E4}" dt="2024-09-26T10:49:57.850" v="122" actId="478"/>
          <ac:spMkLst>
            <pc:docMk/>
            <pc:sldMk cId="3366638924" sldId="280"/>
            <ac:spMk id="4" creationId="{45BFFA41-5E2F-5527-9AED-F8F0870D5A34}"/>
          </ac:spMkLst>
        </pc:spChg>
        <pc:picChg chg="add del mod">
          <ac:chgData name="Hemant Thote" userId="b74c185066786944" providerId="LiveId" clId="{29DD0224-7774-49D0-89EE-31B0950601E4}" dt="2024-09-26T10:50:20.623" v="130" actId="478"/>
          <ac:picMkLst>
            <pc:docMk/>
            <pc:sldMk cId="3366638924" sldId="280"/>
            <ac:picMk id="6" creationId="{1C045957-6859-CAE0-0C0D-02ED14F36E22}"/>
          </ac:picMkLst>
        </pc:picChg>
        <pc:picChg chg="add mod">
          <ac:chgData name="Hemant Thote" userId="b74c185066786944" providerId="LiveId" clId="{29DD0224-7774-49D0-89EE-31B0950601E4}" dt="2024-09-26T10:53:22.762" v="143" actId="962"/>
          <ac:picMkLst>
            <pc:docMk/>
            <pc:sldMk cId="3366638924" sldId="280"/>
            <ac:picMk id="8" creationId="{F5E692FD-9139-512C-FF43-D1D28E4DD945}"/>
          </ac:picMkLst>
        </pc:picChg>
      </pc:sldChg>
      <pc:sldChg chg="addSp delSp modSp new mod setBg modAnim">
        <pc:chgData name="Hemant Thote" userId="b74c185066786944" providerId="LiveId" clId="{29DD0224-7774-49D0-89EE-31B0950601E4}" dt="2024-09-26T11:51:52.979" v="252"/>
        <pc:sldMkLst>
          <pc:docMk/>
          <pc:sldMk cId="3644294374" sldId="281"/>
        </pc:sldMkLst>
        <pc:spChg chg="mod">
          <ac:chgData name="Hemant Thote" userId="b74c185066786944" providerId="LiveId" clId="{29DD0224-7774-49D0-89EE-31B0950601E4}" dt="2024-09-26T11:01:39.929" v="163" actId="113"/>
          <ac:spMkLst>
            <pc:docMk/>
            <pc:sldMk cId="3644294374" sldId="281"/>
            <ac:spMk id="2" creationId="{B3504749-944A-FF27-2F8C-F6EB57A97854}"/>
          </ac:spMkLst>
        </pc:spChg>
        <pc:spChg chg="del">
          <ac:chgData name="Hemant Thote" userId="b74c185066786944" providerId="LiveId" clId="{29DD0224-7774-49D0-89EE-31B0950601E4}" dt="2024-09-26T11:40:26.923" v="206" actId="478"/>
          <ac:spMkLst>
            <pc:docMk/>
            <pc:sldMk cId="3644294374" sldId="281"/>
            <ac:spMk id="3" creationId="{8F0D5F8A-3D4D-E4D6-8568-F4D68D3822D9}"/>
          </ac:spMkLst>
        </pc:spChg>
        <pc:spChg chg="del">
          <ac:chgData name="Hemant Thote" userId="b74c185066786944" providerId="LiveId" clId="{29DD0224-7774-49D0-89EE-31B0950601E4}" dt="2024-09-26T11:40:24.179" v="205" actId="478"/>
          <ac:spMkLst>
            <pc:docMk/>
            <pc:sldMk cId="3644294374" sldId="281"/>
            <ac:spMk id="4" creationId="{E593A63B-1CB6-CD73-B38B-5122EE23AC4A}"/>
          </ac:spMkLst>
        </pc:spChg>
        <pc:spChg chg="add mod">
          <ac:chgData name="Hemant Thote" userId="b74c185066786944" providerId="LiveId" clId="{29DD0224-7774-49D0-89EE-31B0950601E4}" dt="2024-09-26T11:45:25.215" v="248" actId="14100"/>
          <ac:spMkLst>
            <pc:docMk/>
            <pc:sldMk cId="3644294374" sldId="281"/>
            <ac:spMk id="6" creationId="{EC0E48A7-F062-F1E9-2D15-976B0085A1A9}"/>
          </ac:spMkLst>
        </pc:spChg>
        <pc:graphicFrameChg chg="add mod">
          <ac:chgData name="Hemant Thote" userId="b74c185066786944" providerId="LiveId" clId="{29DD0224-7774-49D0-89EE-31B0950601E4}" dt="2024-09-26T11:51:08.335" v="249" actId="14100"/>
          <ac:graphicFrameMkLst>
            <pc:docMk/>
            <pc:sldMk cId="3644294374" sldId="281"/>
            <ac:graphicFrameMk id="5" creationId="{36707775-1AF7-D419-8A5A-F28CC5F02704}"/>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PowerPoint]Sheet1!PivotTable2</c:name>
    <c:fmtId val="0"/>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Restaurant</a:t>
            </a:r>
            <a:r>
              <a:rPr lang="en-US" baseline="0" dirty="0"/>
              <a:t> Count by top 10 Cities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Sheet1!$F$8</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Sheet1!$E$9:$E$19</c:f>
              <c:strCache>
                <c:ptCount val="10"/>
                <c:pt idx="0">
                  <c:v>Ahmedabad</c:v>
                </c:pt>
                <c:pt idx="1">
                  <c:v>Amritsar</c:v>
                </c:pt>
                <c:pt idx="2">
                  <c:v>Bhubaneshwar</c:v>
                </c:pt>
                <c:pt idx="3">
                  <c:v>Faridabad</c:v>
                </c:pt>
                <c:pt idx="4">
                  <c:v>Ghaziabad</c:v>
                </c:pt>
                <c:pt idx="5">
                  <c:v>Gurgaon</c:v>
                </c:pt>
                <c:pt idx="6">
                  <c:v>Guwahati</c:v>
                </c:pt>
                <c:pt idx="7">
                  <c:v>Lucknow</c:v>
                </c:pt>
                <c:pt idx="8">
                  <c:v>New Delhi</c:v>
                </c:pt>
                <c:pt idx="9">
                  <c:v>Noida</c:v>
                </c:pt>
              </c:strCache>
            </c:strRef>
          </c:cat>
          <c:val>
            <c:numRef>
              <c:f>Sheet1!$F$9:$F$19</c:f>
              <c:numCache>
                <c:formatCode>General</c:formatCode>
                <c:ptCount val="10"/>
                <c:pt idx="0">
                  <c:v>21</c:v>
                </c:pt>
                <c:pt idx="1">
                  <c:v>21</c:v>
                </c:pt>
                <c:pt idx="2">
                  <c:v>21</c:v>
                </c:pt>
                <c:pt idx="3">
                  <c:v>251</c:v>
                </c:pt>
                <c:pt idx="4">
                  <c:v>25</c:v>
                </c:pt>
                <c:pt idx="5">
                  <c:v>1118</c:v>
                </c:pt>
                <c:pt idx="6">
                  <c:v>21</c:v>
                </c:pt>
                <c:pt idx="7">
                  <c:v>21</c:v>
                </c:pt>
                <c:pt idx="8">
                  <c:v>5473</c:v>
                </c:pt>
                <c:pt idx="9">
                  <c:v>1080</c:v>
                </c:pt>
              </c:numCache>
            </c:numRef>
          </c:val>
          <c:smooth val="0"/>
          <c:extLst>
            <c:ext xmlns:c16="http://schemas.microsoft.com/office/drawing/2014/chart" uri="{C3380CC4-5D6E-409C-BE32-E72D297353CC}">
              <c16:uniqueId val="{00000003-596C-4CDF-A62F-ABD03D23404F}"/>
            </c:ext>
          </c:extLst>
        </c:ser>
        <c:dLbls>
          <c:dLblPos val="t"/>
          <c:showLegendKey val="0"/>
          <c:showVal val="1"/>
          <c:showCatName val="0"/>
          <c:showSerName val="0"/>
          <c:showPercent val="0"/>
          <c:showBubbleSize val="0"/>
        </c:dLbls>
        <c:marker val="1"/>
        <c:smooth val="0"/>
        <c:axId val="696626280"/>
        <c:axId val="696624480"/>
      </c:lineChart>
      <c:catAx>
        <c:axId val="69662628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6624480"/>
        <c:crosses val="autoZero"/>
        <c:auto val="1"/>
        <c:lblAlgn val="ctr"/>
        <c:lblOffset val="100"/>
        <c:noMultiLvlLbl val="0"/>
      </c:catAx>
      <c:valAx>
        <c:axId val="696624480"/>
        <c:scaling>
          <c:orientation val="minMax"/>
        </c:scaling>
        <c:delete val="1"/>
        <c:axPos val="l"/>
        <c:numFmt formatCode="General" sourceLinked="1"/>
        <c:majorTickMark val="none"/>
        <c:minorTickMark val="none"/>
        <c:tickLblPos val="nextTo"/>
        <c:crossAx val="6966262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Count of Restaurant by top 5 Countries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Count of RestaurantID</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Brazil</c:v>
                </c:pt>
                <c:pt idx="1">
                  <c:v>United Arab Emirates</c:v>
                </c:pt>
                <c:pt idx="2">
                  <c:v>South Africa</c:v>
                </c:pt>
                <c:pt idx="3">
                  <c:v>Scotland</c:v>
                </c:pt>
                <c:pt idx="4">
                  <c:v>United States</c:v>
                </c:pt>
                <c:pt idx="5">
                  <c:v>India</c:v>
                </c:pt>
              </c:strCache>
            </c:strRef>
          </c:cat>
          <c:val>
            <c:numRef>
              <c:f>Sheet1!$B$2:$B$7</c:f>
              <c:numCache>
                <c:formatCode>General</c:formatCode>
                <c:ptCount val="6"/>
                <c:pt idx="0">
                  <c:v>60</c:v>
                </c:pt>
                <c:pt idx="1">
                  <c:v>60</c:v>
                </c:pt>
                <c:pt idx="2">
                  <c:v>60</c:v>
                </c:pt>
                <c:pt idx="3">
                  <c:v>80</c:v>
                </c:pt>
                <c:pt idx="4">
                  <c:v>434</c:v>
                </c:pt>
                <c:pt idx="5">
                  <c:v>8652</c:v>
                </c:pt>
              </c:numCache>
            </c:numRef>
          </c:val>
          <c:extLst>
            <c:ext xmlns:c16="http://schemas.microsoft.com/office/drawing/2014/chart" uri="{C3380CC4-5D6E-409C-BE32-E72D297353CC}">
              <c16:uniqueId val="{00000000-0164-4690-82A5-587C7E88AB70}"/>
            </c:ext>
          </c:extLst>
        </c:ser>
        <c:dLbls>
          <c:showLegendKey val="0"/>
          <c:showVal val="0"/>
          <c:showCatName val="0"/>
          <c:showSerName val="0"/>
          <c:showPercent val="0"/>
          <c:showBubbleSize val="0"/>
        </c:dLbls>
        <c:gapWidth val="182"/>
        <c:axId val="696645720"/>
        <c:axId val="696642480"/>
      </c:barChart>
      <c:catAx>
        <c:axId val="696645720"/>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6642480"/>
        <c:crosses val="autoZero"/>
        <c:auto val="1"/>
        <c:lblAlgn val="ctr"/>
        <c:lblOffset val="100"/>
        <c:noMultiLvlLbl val="0"/>
      </c:catAx>
      <c:valAx>
        <c:axId val="696642480"/>
        <c:scaling>
          <c:orientation val="minMax"/>
        </c:scaling>
        <c:delete val="1"/>
        <c:axPos val="b"/>
        <c:numFmt formatCode="General" sourceLinked="1"/>
        <c:majorTickMark val="out"/>
        <c:minorTickMark val="none"/>
        <c:tickLblPos val="nextTo"/>
        <c:crossAx val="6966457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bar"/>
        <c:grouping val="clustered"/>
        <c:varyColors val="0"/>
        <c:ser>
          <c:idx val="0"/>
          <c:order val="0"/>
          <c:tx>
            <c:strRef>
              <c:f>Sheet1!$B$1</c:f>
              <c:strCache>
                <c:ptCount val="1"/>
                <c:pt idx="0">
                  <c:v>Count of Restaurant</c:v>
                </c:pt>
              </c:strCache>
            </c:strRef>
          </c:tx>
          <c:spPr>
            <a:solidFill>
              <a:schemeClr val="accent5"/>
            </a:solidFill>
            <a:ln w="73025">
              <a:noFill/>
            </a:ln>
            <a:effectLst>
              <a:outerShdw blurRad="40000" dist="23000" dir="5400000" rotWithShape="0">
                <a:srgbClr val="000000">
                  <a:alpha val="35000"/>
                </a:srgbClr>
              </a:outerShdw>
            </a:effectLst>
            <a:scene3d>
              <a:camera prst="orthographicFront"/>
              <a:lightRig rig="threePt" dir="t">
                <a:rot lat="0" lon="0" rev="1200000"/>
              </a:lightRig>
            </a:scene3d>
            <a:sp3d>
              <a:bevelT w="8255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3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1.0-1.5</c:v>
                </c:pt>
                <c:pt idx="1">
                  <c:v>1.5-2.0</c:v>
                </c:pt>
                <c:pt idx="2">
                  <c:v>2.0-2.5</c:v>
                </c:pt>
                <c:pt idx="3">
                  <c:v>2.5-3.0</c:v>
                </c:pt>
                <c:pt idx="4">
                  <c:v>3.0-3.5</c:v>
                </c:pt>
                <c:pt idx="5">
                  <c:v>3.5-4.0</c:v>
                </c:pt>
                <c:pt idx="6">
                  <c:v>4.0-4.5</c:v>
                </c:pt>
                <c:pt idx="7">
                  <c:v>4.5-5.0</c:v>
                </c:pt>
              </c:strCache>
            </c:strRef>
          </c:cat>
          <c:val>
            <c:numRef>
              <c:f>Sheet1!$B$2:$B$9</c:f>
              <c:numCache>
                <c:formatCode>General</c:formatCode>
                <c:ptCount val="8"/>
                <c:pt idx="0">
                  <c:v>2148</c:v>
                </c:pt>
                <c:pt idx="1">
                  <c:v>3</c:v>
                </c:pt>
                <c:pt idx="2">
                  <c:v>293</c:v>
                </c:pt>
                <c:pt idx="3">
                  <c:v>1137</c:v>
                </c:pt>
                <c:pt idx="4">
                  <c:v>2970</c:v>
                </c:pt>
                <c:pt idx="5">
                  <c:v>1620</c:v>
                </c:pt>
                <c:pt idx="6">
                  <c:v>1174</c:v>
                </c:pt>
                <c:pt idx="7">
                  <c:v>206</c:v>
                </c:pt>
              </c:numCache>
            </c:numRef>
          </c:val>
          <c:extLst>
            <c:ext xmlns:c16="http://schemas.microsoft.com/office/drawing/2014/chart" uri="{C3380CC4-5D6E-409C-BE32-E72D297353CC}">
              <c16:uniqueId val="{00000000-2C0F-444B-9A52-88B13373FEF9}"/>
            </c:ext>
          </c:extLst>
        </c:ser>
        <c:dLbls>
          <c:dLblPos val="outEnd"/>
          <c:showLegendKey val="0"/>
          <c:showVal val="1"/>
          <c:showCatName val="0"/>
          <c:showSerName val="0"/>
          <c:showPercent val="0"/>
          <c:showBubbleSize val="0"/>
        </c:dLbls>
        <c:gapWidth val="45"/>
        <c:overlap val="-22"/>
        <c:axId val="393332464"/>
        <c:axId val="393332824"/>
      </c:barChart>
      <c:catAx>
        <c:axId val="393332464"/>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3332824"/>
        <c:crosses val="autoZero"/>
        <c:auto val="1"/>
        <c:lblAlgn val="ctr"/>
        <c:lblOffset val="100"/>
        <c:noMultiLvlLbl val="0"/>
      </c:catAx>
      <c:valAx>
        <c:axId val="393332824"/>
        <c:scaling>
          <c:orientation val="minMax"/>
        </c:scaling>
        <c:delete val="0"/>
        <c:axPos val="b"/>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33324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Count of restaurant</c:v>
                </c:pt>
              </c:strCache>
            </c:strRef>
          </c:tx>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b" anchorCtr="1">
                <a:spAutoFit/>
              </a:bodyPr>
              <a:lstStyle/>
              <a:p>
                <a:pPr>
                  <a:defRPr sz="13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0-100</c:v>
                </c:pt>
                <c:pt idx="1">
                  <c:v>100-250</c:v>
                </c:pt>
                <c:pt idx="2">
                  <c:v>250-500</c:v>
                </c:pt>
                <c:pt idx="3">
                  <c:v>500-1000</c:v>
                </c:pt>
                <c:pt idx="4">
                  <c:v>&gt;1000</c:v>
                </c:pt>
              </c:strCache>
            </c:strRef>
          </c:cat>
          <c:val>
            <c:numRef>
              <c:f>Sheet1!$B$2:$B$6</c:f>
              <c:numCache>
                <c:formatCode>General</c:formatCode>
                <c:ptCount val="5"/>
                <c:pt idx="0">
                  <c:v>683</c:v>
                </c:pt>
                <c:pt idx="1">
                  <c:v>1461</c:v>
                </c:pt>
                <c:pt idx="2">
                  <c:v>3030</c:v>
                </c:pt>
                <c:pt idx="3">
                  <c:v>2921</c:v>
                </c:pt>
                <c:pt idx="4">
                  <c:v>1456</c:v>
                </c:pt>
              </c:numCache>
            </c:numRef>
          </c:val>
          <c:extLst>
            <c:ext xmlns:c16="http://schemas.microsoft.com/office/drawing/2014/chart" uri="{C3380CC4-5D6E-409C-BE32-E72D297353CC}">
              <c16:uniqueId val="{00000000-803B-49D0-B82C-44CF0A928D09}"/>
            </c:ext>
          </c:extLst>
        </c:ser>
        <c:dLbls>
          <c:showLegendKey val="0"/>
          <c:showVal val="1"/>
          <c:showCatName val="0"/>
          <c:showSerName val="0"/>
          <c:showPercent val="0"/>
          <c:showBubbleSize val="0"/>
        </c:dLbls>
        <c:gapWidth val="150"/>
        <c:shape val="box"/>
        <c:axId val="593687976"/>
        <c:axId val="593679336"/>
        <c:axId val="0"/>
      </c:bar3DChart>
      <c:catAx>
        <c:axId val="593687976"/>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93679336"/>
        <c:crosses val="autoZero"/>
        <c:auto val="1"/>
        <c:lblAlgn val="ctr"/>
        <c:lblOffset val="100"/>
        <c:noMultiLvlLbl val="0"/>
      </c:catAx>
      <c:valAx>
        <c:axId val="593679336"/>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936879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06481481481483"/>
          <c:y val="0.16527777777777777"/>
          <c:w val="0.61805555555555558"/>
          <c:h val="0.7416666666666667"/>
        </c:manualLayout>
      </c:layout>
      <c:pieChart>
        <c:varyColors val="1"/>
        <c:ser>
          <c:idx val="0"/>
          <c:order val="0"/>
          <c:tx>
            <c:strRef>
              <c:f>Sheet1!$B$1</c:f>
              <c:strCache>
                <c:ptCount val="1"/>
                <c:pt idx="0">
                  <c:v>Count of RestaurantID</c:v>
                </c:pt>
              </c:strCache>
            </c:strRef>
          </c:tx>
          <c:spPr>
            <a:ln>
              <a:solidFill>
                <a:schemeClr val="tx1"/>
              </a:solidFill>
            </a:ln>
          </c:spPr>
          <c:dPt>
            <c:idx val="0"/>
            <c:bubble3D val="0"/>
            <c:spPr>
              <a:solidFill>
                <a:schemeClr val="accent2"/>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7B71-4375-94B4-F3CFE6B7CE3F}"/>
              </c:ext>
            </c:extLst>
          </c:dPt>
          <c:dPt>
            <c:idx val="1"/>
            <c:bubble3D val="0"/>
            <c:spPr>
              <a:solidFill>
                <a:schemeClr val="accent4"/>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7B71-4375-94B4-F3CFE6B7CE3F}"/>
              </c:ext>
            </c:extLst>
          </c:dPt>
          <c:dPt>
            <c:idx val="2"/>
            <c:bubble3D val="0"/>
            <c:spPr>
              <a:solidFill>
                <a:schemeClr val="accent6"/>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0-8401-4809-A18B-47FFFA8C7426}"/>
              </c:ext>
            </c:extLst>
          </c:dPt>
          <c:dLbls>
            <c:dLbl>
              <c:idx val="0"/>
              <c:layout>
                <c:manualLayout>
                  <c:x val="0.14814823928258969"/>
                  <c:y val="-4.1666666666666664E-2"/>
                </c:manualLayout>
              </c:layout>
              <c:tx>
                <c:rich>
                  <a:bodyPr rot="0" spcFirstLastPara="1" vertOverflow="clip" horzOverflow="clip" vert="horz" wrap="square" lIns="38100" tIns="19050" rIns="38100" bIns="19050" anchor="ctr" anchorCtr="1">
                    <a:spAutoFit/>
                  </a:bodyPr>
                  <a:lstStyle/>
                  <a:p>
                    <a:pPr>
                      <a:defRPr sz="1330" b="1" i="0" u="none" strike="noStrike" kern="1200" baseline="0">
                        <a:solidFill>
                          <a:schemeClr val="accent2"/>
                        </a:solidFill>
                        <a:latin typeface="+mn-lt"/>
                        <a:ea typeface="+mn-ea"/>
                        <a:cs typeface="+mn-cs"/>
                      </a:defRPr>
                    </a:pPr>
                    <a:fld id="{8CED9C76-A4CB-4C36-BC34-C7F22AEFB646}" type="CATEGORYNAME">
                      <a:rPr lang="en-US">
                        <a:solidFill>
                          <a:schemeClr val="tx1"/>
                        </a:solidFill>
                      </a:rPr>
                      <a:pPr>
                        <a:defRPr/>
                      </a:pPr>
                      <a:t>[CATEGORY NAME]</a:t>
                    </a:fld>
                    <a:r>
                      <a:rPr lang="en-US" baseline="0" dirty="0">
                        <a:solidFill>
                          <a:schemeClr val="tx1"/>
                        </a:solidFill>
                      </a:rPr>
                      <a:t>
</a:t>
                    </a:r>
                    <a:fld id="{601FF319-CB77-4C18-85EE-3469BF735262}" type="PERCENTAGE">
                      <a:rPr lang="en-US" baseline="0">
                        <a:solidFill>
                          <a:schemeClr val="tx1"/>
                        </a:solidFill>
                      </a:rPr>
                      <a:pPr>
                        <a:defRPr/>
                      </a:pPr>
                      <a:t>[PERCENTAGE]</a:t>
                    </a:fld>
                    <a:endParaRPr lang="en-US" baseline="0" dirty="0">
                      <a:solidFill>
                        <a:schemeClr val="tx1"/>
                      </a:solidFill>
                    </a:endParaRPr>
                  </a:p>
                </c:rich>
              </c:tx>
              <c:spPr>
                <a:xfrm>
                  <a:off x="4289978" y="3891794"/>
                  <a:ext cx="716903" cy="454868"/>
                </a:xfrm>
                <a:solidFill>
                  <a:schemeClr val="lt1"/>
                </a:solidFill>
                <a:ln>
                  <a:solidFill>
                    <a:schemeClr val="accent2"/>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accent2"/>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gd name="adj1" fmla="val -98671"/>
                        <a:gd name="adj2" fmla="val -116641"/>
                      </a:avLst>
                    </a:prstGeom>
                    <a:noFill/>
                    <a:ln>
                      <a:noFill/>
                    </a:ln>
                  </c15:spPr>
                  <c15:layout>
                    <c:manualLayout>
                      <c:w val="0.13066929133858265"/>
                      <c:h val="9.94899387576553E-2"/>
                    </c:manualLayout>
                  </c15:layout>
                  <c15:dlblFieldTable/>
                  <c15:showDataLabelsRange val="0"/>
                </c:ext>
                <c:ext xmlns:c16="http://schemas.microsoft.com/office/drawing/2014/chart" uri="{C3380CC4-5D6E-409C-BE32-E72D297353CC}">
                  <c16:uniqueId val="{00000003-7B71-4375-94B4-F3CFE6B7CE3F}"/>
                </c:ext>
              </c:extLst>
            </c:dLbl>
            <c:dLbl>
              <c:idx val="1"/>
              <c:layout>
                <c:manualLayout>
                  <c:x val="-2.8935185185185227E-2"/>
                  <c:y val="-3.6111111111111122E-2"/>
                </c:manualLayout>
              </c:layout>
              <c:spPr>
                <a:solidFill>
                  <a:srgbClr val="FFFFFF"/>
                </a:solidFill>
                <a:ln>
                  <a:solidFill>
                    <a:srgbClr val="F23610"/>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tx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15627497083697872"/>
                      <c:h val="9.94899387576553E-2"/>
                    </c:manualLayout>
                  </c15:layout>
                </c:ext>
                <c:ext xmlns:c16="http://schemas.microsoft.com/office/drawing/2014/chart" uri="{C3380CC4-5D6E-409C-BE32-E72D297353CC}">
                  <c16:uniqueId val="{00000002-7B71-4375-94B4-F3CFE6B7CE3F}"/>
                </c:ext>
              </c:extLst>
            </c:dLbl>
            <c:dLbl>
              <c:idx val="2"/>
              <c:spPr>
                <a:solidFill>
                  <a:schemeClr val="lt1"/>
                </a:solidFill>
                <a:ln>
                  <a:solidFill>
                    <a:schemeClr val="accent6"/>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0-8401-4809-A18B-47FFFA8C7426}"/>
                </c:ext>
              </c:extLst>
            </c:dLbl>
            <c:spPr>
              <a:effectLst/>
            </c:sp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Sheet1!$A$2:$A$4</c:f>
              <c:strCache>
                <c:ptCount val="2"/>
                <c:pt idx="0">
                  <c:v>No</c:v>
                </c:pt>
                <c:pt idx="1">
                  <c:v>Yes</c:v>
                </c:pt>
              </c:strCache>
            </c:strRef>
          </c:cat>
          <c:val>
            <c:numRef>
              <c:f>Sheet1!$B$2:$B$4</c:f>
              <c:numCache>
                <c:formatCode>General</c:formatCode>
                <c:ptCount val="3"/>
                <c:pt idx="0">
                  <c:v>8393</c:v>
                </c:pt>
                <c:pt idx="1">
                  <c:v>1158</c:v>
                </c:pt>
              </c:numCache>
            </c:numRef>
          </c:val>
          <c:extLst>
            <c:ext xmlns:c16="http://schemas.microsoft.com/office/drawing/2014/chart" uri="{C3380CC4-5D6E-409C-BE32-E72D297353CC}">
              <c16:uniqueId val="{00000000-7B71-4375-94B4-F3CFE6B7CE3F}"/>
            </c:ext>
          </c:extLst>
        </c:ser>
        <c:ser>
          <c:idx val="1"/>
          <c:order val="1"/>
          <c:tx>
            <c:strRef>
              <c:f>Sheet1!$C$1</c:f>
              <c:strCache>
                <c:ptCount val="1"/>
                <c:pt idx="0">
                  <c:v>Count of RestaurantID2</c:v>
                </c:pt>
              </c:strCache>
            </c:strRef>
          </c:tx>
          <c:dPt>
            <c:idx val="0"/>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8401-4809-A18B-47FFFA8C7426}"/>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8401-4809-A18B-47FFFA8C7426}"/>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8401-4809-A18B-47FFFA8C7426}"/>
              </c:ext>
            </c:extLst>
          </c:dPt>
          <c:dLbls>
            <c:dLbl>
              <c:idx val="0"/>
              <c:spPr>
                <a:solidFill>
                  <a:schemeClr val="lt1"/>
                </a:solidFill>
                <a:ln>
                  <a:solidFill>
                    <a:schemeClr val="accent2"/>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1-8401-4809-A18B-47FFFA8C7426}"/>
                </c:ext>
              </c:extLst>
            </c:dLbl>
            <c:dLbl>
              <c:idx val="1"/>
              <c:spPr>
                <a:solidFill>
                  <a:schemeClr val="lt1"/>
                </a:solidFill>
                <a:ln>
                  <a:solidFill>
                    <a:schemeClr val="accent4"/>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2-8401-4809-A18B-47FFFA8C7426}"/>
                </c:ext>
              </c:extLst>
            </c:dLbl>
            <c:dLbl>
              <c:idx val="2"/>
              <c:spPr>
                <a:solidFill>
                  <a:schemeClr val="lt1"/>
                </a:solidFill>
                <a:ln>
                  <a:solidFill>
                    <a:schemeClr val="accent6"/>
                  </a:solidFill>
                </a:ln>
                <a:effectLst/>
              </c:spPr>
              <c:txPr>
                <a:bodyPr rot="0" spcFirstLastPara="1" vertOverflow="clip" horzOverflow="clip" vert="horz" wrap="square" lIns="38100" tIns="19050" rIns="38100" bIns="19050" anchor="ctr" anchorCtr="1">
                  <a:spAutoFit/>
                </a:bodyPr>
                <a:lstStyle/>
                <a:p>
                  <a:pPr>
                    <a:defRPr sz="1330" b="1" i="0" u="none" strike="noStrike" kern="120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3-8401-4809-A18B-47FFFA8C7426}"/>
                </c:ext>
              </c:extLst>
            </c:dLbl>
            <c:spPr>
              <a:effectLst/>
            </c:sp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Sheet1!$A$2:$A$4</c:f>
              <c:strCache>
                <c:ptCount val="2"/>
                <c:pt idx="0">
                  <c:v>No</c:v>
                </c:pt>
                <c:pt idx="1">
                  <c:v>Yes</c:v>
                </c:pt>
              </c:strCache>
            </c:strRef>
          </c:cat>
          <c:val>
            <c:numRef>
              <c:f>Sheet1!$C$2:$C$4</c:f>
              <c:numCache>
                <c:formatCode>0.00%</c:formatCode>
                <c:ptCount val="3"/>
                <c:pt idx="0">
                  <c:v>0.87875615118835726</c:v>
                </c:pt>
                <c:pt idx="1">
                  <c:v>0.12124384881164275</c:v>
                </c:pt>
              </c:numCache>
            </c:numRef>
          </c:val>
          <c:extLst>
            <c:ext xmlns:c16="http://schemas.microsoft.com/office/drawing/2014/chart" uri="{C3380CC4-5D6E-409C-BE32-E72D297353CC}">
              <c16:uniqueId val="{00000001-7B71-4375-94B4-F3CFE6B7CE3F}"/>
            </c:ext>
          </c:extLst>
        </c:ser>
        <c:dLbls>
          <c:dLblPos val="outEnd"/>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Count of RestaurantID</c:v>
                </c:pt>
              </c:strCache>
            </c:strRef>
          </c:tx>
          <c:spPr>
            <a:ln>
              <a:solidFill>
                <a:schemeClr val="tx1"/>
              </a:solidFill>
            </a:ln>
          </c:spPr>
          <c:dPt>
            <c:idx val="0"/>
            <c:bubble3D val="0"/>
            <c:spPr>
              <a:solidFill>
                <a:schemeClr val="accent2">
                  <a:alpha val="90000"/>
                </a:schemeClr>
              </a:solidFill>
              <a:ln w="19050">
                <a:solidFill>
                  <a:schemeClr val="tx1"/>
                </a:solidFill>
              </a:ln>
              <a:effectLst>
                <a:innerShdw blurRad="114300">
                  <a:schemeClr val="accent2">
                    <a:lumMod val="75000"/>
                  </a:schemeClr>
                </a:innerShdw>
              </a:effectLst>
              <a:scene3d>
                <a:camera prst="orthographicFront"/>
                <a:lightRig rig="threePt" dir="t"/>
              </a:scene3d>
              <a:sp3d contourW="19050" prstMaterial="flat">
                <a:contourClr>
                  <a:schemeClr val="tx1"/>
                </a:contourClr>
              </a:sp3d>
            </c:spPr>
            <c:extLst>
              <c:ext xmlns:c16="http://schemas.microsoft.com/office/drawing/2014/chart" uri="{C3380CC4-5D6E-409C-BE32-E72D297353CC}">
                <c16:uniqueId val="{00000001-EE32-4702-988E-4F3BCE8E5F4E}"/>
              </c:ext>
            </c:extLst>
          </c:dPt>
          <c:dPt>
            <c:idx val="1"/>
            <c:bubble3D val="0"/>
            <c:spPr>
              <a:solidFill>
                <a:schemeClr val="accent4">
                  <a:alpha val="90000"/>
                </a:schemeClr>
              </a:solidFill>
              <a:ln w="19050">
                <a:solidFill>
                  <a:schemeClr val="tx1"/>
                </a:solidFill>
              </a:ln>
              <a:effectLst>
                <a:innerShdw blurRad="114300">
                  <a:schemeClr val="accent4">
                    <a:lumMod val="75000"/>
                  </a:schemeClr>
                </a:innerShdw>
              </a:effectLst>
              <a:scene3d>
                <a:camera prst="orthographicFront"/>
                <a:lightRig rig="threePt" dir="t"/>
              </a:scene3d>
              <a:sp3d contourW="19050" prstMaterial="flat">
                <a:contourClr>
                  <a:schemeClr val="tx1"/>
                </a:contourClr>
              </a:sp3d>
            </c:spPr>
            <c:extLst>
              <c:ext xmlns:c16="http://schemas.microsoft.com/office/drawing/2014/chart" uri="{C3380CC4-5D6E-409C-BE32-E72D297353CC}">
                <c16:uniqueId val="{00000002-EE32-4702-988E-4F3BCE8E5F4E}"/>
              </c:ext>
            </c:extLst>
          </c:dPt>
          <c:dPt>
            <c:idx val="2"/>
            <c:bubble3D val="0"/>
            <c:spPr>
              <a:solidFill>
                <a:schemeClr val="accent6">
                  <a:alpha val="90000"/>
                </a:schemeClr>
              </a:solidFill>
              <a:ln w="19050">
                <a:solidFill>
                  <a:schemeClr val="tx1"/>
                </a:solidFill>
              </a:ln>
              <a:effectLst>
                <a:innerShdw blurRad="114300">
                  <a:schemeClr val="accent6">
                    <a:lumMod val="75000"/>
                  </a:schemeClr>
                </a:innerShdw>
              </a:effectLst>
              <a:scene3d>
                <a:camera prst="orthographicFront"/>
                <a:lightRig rig="threePt" dir="t"/>
              </a:scene3d>
              <a:sp3d contourW="19050" prstMaterial="flat">
                <a:contourClr>
                  <a:schemeClr val="tx1"/>
                </a:contourClr>
              </a:sp3d>
            </c:spPr>
            <c:extLst>
              <c:ext xmlns:c16="http://schemas.microsoft.com/office/drawing/2014/chart" uri="{C3380CC4-5D6E-409C-BE32-E72D297353CC}">
                <c16:uniqueId val="{00000000-6E9F-41DE-A3A2-AF2A44FA3825}"/>
              </c:ext>
            </c:extLst>
          </c:dPt>
          <c:dPt>
            <c:idx val="3"/>
            <c:bubble3D val="0"/>
            <c:spPr>
              <a:solidFill>
                <a:schemeClr val="accent2">
                  <a:lumMod val="60000"/>
                  <a:alpha val="90000"/>
                </a:schemeClr>
              </a:solidFill>
              <a:ln w="19050">
                <a:solidFill>
                  <a:schemeClr val="tx1"/>
                </a:solidFill>
              </a:ln>
              <a:effectLst>
                <a:innerShdw blurRad="114300">
                  <a:schemeClr val="accent2">
                    <a:lumMod val="60000"/>
                    <a:lumMod val="75000"/>
                  </a:schemeClr>
                </a:innerShdw>
              </a:effectLst>
              <a:scene3d>
                <a:camera prst="orthographicFront"/>
                <a:lightRig rig="threePt" dir="t"/>
              </a:scene3d>
              <a:sp3d contourW="19050" prstMaterial="flat">
                <a:contourClr>
                  <a:schemeClr val="tx1"/>
                </a:contourClr>
              </a:sp3d>
            </c:spPr>
            <c:extLst>
              <c:ext xmlns:c16="http://schemas.microsoft.com/office/drawing/2014/chart" uri="{C3380CC4-5D6E-409C-BE32-E72D297353CC}">
                <c16:uniqueId val="{00000001-6E9F-41DE-A3A2-AF2A44FA3825}"/>
              </c:ext>
            </c:extLst>
          </c:dPt>
          <c:dLbls>
            <c:dLbl>
              <c:idx val="0"/>
              <c:layout>
                <c:manualLayout>
                  <c:x val="0"/>
                  <c:y val="2.4999999999999897E-2"/>
                </c:manualLayout>
              </c:layout>
              <c:tx>
                <c:rich>
                  <a:bodyPr rot="0" spcFirstLastPara="1" vertOverflow="clip" horzOverflow="clip" vert="horz" wrap="square" lIns="38100" tIns="19050" rIns="38100" bIns="19050" anchor="ctr" anchorCtr="1">
                    <a:noAutofit/>
                  </a:bodyPr>
                  <a:lstStyle/>
                  <a:p>
                    <a:pPr>
                      <a:defRPr sz="1330" b="0" i="0" u="none" strike="noStrike" kern="1200" baseline="0">
                        <a:solidFill>
                          <a:schemeClr val="accent2"/>
                        </a:solidFill>
                        <a:effectLst/>
                        <a:latin typeface="+mn-lt"/>
                        <a:ea typeface="+mn-ea"/>
                        <a:cs typeface="+mn-cs"/>
                      </a:defRPr>
                    </a:pPr>
                    <a:fld id="{91D4BF0F-2D9B-4F0A-9F12-0558FD0F5243}" type="CATEGORYNAME">
                      <a:rPr lang="en-US" b="1">
                        <a:solidFill>
                          <a:schemeClr val="tx1"/>
                        </a:solidFill>
                      </a:rPr>
                      <a:pPr>
                        <a:defRPr/>
                      </a:pPr>
                      <a:t>[CATEGORY NAME]</a:t>
                    </a:fld>
                    <a:r>
                      <a:rPr lang="en-US" baseline="0" dirty="0"/>
                      <a:t>
</a:t>
                    </a:r>
                    <a:fld id="{F9C0C2B2-8087-4BE6-AB6E-CE597E541FA4}" type="PERCENTAGE">
                      <a:rPr lang="en-US" baseline="0">
                        <a:solidFill>
                          <a:schemeClr val="tx1"/>
                        </a:solidFill>
                      </a:rPr>
                      <a:pPr>
                        <a:defRPr/>
                      </a:pPr>
                      <a:t>[PERCENTAGE]</a:t>
                    </a:fld>
                    <a:endParaRPr lang="en-US" baseline="0" dirty="0"/>
                  </a:p>
                </c:rich>
              </c:tx>
              <c:spPr>
                <a:solidFill>
                  <a:srgbClr val="FFFFFF">
                    <a:alpha val="90000"/>
                  </a:srgbClr>
                </a:solidFill>
                <a:ln w="12700" cap="flat" cmpd="sng" algn="ctr">
                  <a:solidFill>
                    <a:srgbClr val="FCB22C"/>
                  </a:solidFill>
                  <a:round/>
                </a:ln>
                <a:effectLst>
                  <a:outerShdw blurRad="50800" dist="38100" dir="2700000" algn="tl" rotWithShape="0">
                    <a:srgbClr val="FCB22C">
                      <a:lumMod val="75000"/>
                      <a:alpha val="40000"/>
                    </a:srgbClr>
                  </a:outerShdw>
                </a:effectLst>
              </c:spPr>
              <c:txPr>
                <a:bodyPr rot="0" spcFirstLastPara="1" vertOverflow="clip" horzOverflow="clip" vert="horz" wrap="square" lIns="38100" tIns="19050" rIns="38100" bIns="19050" anchor="ctr" anchorCtr="1">
                  <a:noAutofit/>
                </a:bodyPr>
                <a:lstStyle/>
                <a:p>
                  <a:pPr>
                    <a:defRPr sz="1330" b="0" i="0" u="none" strike="noStrike" kern="1200" baseline="0">
                      <a:solidFill>
                        <a:schemeClr val="accent2"/>
                      </a:solidFill>
                      <a:effectLst/>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solidFill>
                      <a:schemeClr val="lt1">
                        <a:alpha val="90000"/>
                      </a:schemeClr>
                    </a:solidFill>
                    <a:ln w="12700" cap="flat" cmpd="sng" algn="ctr">
                      <a:solidFill>
                        <a:schemeClr val="accent2"/>
                      </a:solidFill>
                      <a:round/>
                    </a:ln>
                  </c15:spPr>
                  <c15:layout>
                    <c:manualLayout>
                      <c:w val="0.14111313511184237"/>
                      <c:h val="0.12448993875765529"/>
                    </c:manualLayout>
                  </c15:layout>
                  <c15:dlblFieldTable/>
                  <c15:showDataLabelsRange val="0"/>
                </c:ext>
                <c:ext xmlns:c16="http://schemas.microsoft.com/office/drawing/2014/chart" uri="{C3380CC4-5D6E-409C-BE32-E72D297353CC}">
                  <c16:uniqueId val="{00000001-EE32-4702-988E-4F3BCE8E5F4E}"/>
                </c:ext>
              </c:extLst>
            </c:dLbl>
            <c:dLbl>
              <c:idx val="1"/>
              <c:layout>
                <c:manualLayout>
                  <c:x val="-3.7312453480628418E-3"/>
                  <c:y val="-7.2222222222222243E-2"/>
                </c:manualLayout>
              </c:layout>
              <c:spPr>
                <a:solidFill>
                  <a:srgbClr val="FFFFFF">
                    <a:alpha val="90000"/>
                  </a:srgbClr>
                </a:solidFill>
                <a:ln w="12700" cap="flat" cmpd="sng" algn="ctr">
                  <a:solidFill>
                    <a:srgbClr val="F23610"/>
                  </a:solidFill>
                  <a:round/>
                </a:ln>
                <a:effectLst>
                  <a:outerShdw blurRad="50800" dist="38100" dir="2700000" algn="tl" rotWithShape="0">
                    <a:srgbClr val="F23610">
                      <a:lumMod val="75000"/>
                      <a:alpha val="40000"/>
                    </a:srgbClr>
                  </a:outerShdw>
                </a:effectLst>
              </c:spPr>
              <c:txPr>
                <a:bodyPr rot="0" spcFirstLastPara="1" vertOverflow="clip" horzOverflow="clip" vert="horz" wrap="square" lIns="38100" tIns="19050" rIns="38100" bIns="19050" anchor="ctr" anchorCtr="1">
                  <a:noAutofit/>
                </a:bodyPr>
                <a:lstStyle/>
                <a:p>
                  <a:pPr>
                    <a:defRPr sz="1330" b="1" i="0" u="none" strike="noStrike" kern="1200" baseline="0">
                      <a:solidFill>
                        <a:schemeClr val="tx1"/>
                      </a:solidFill>
                      <a:effectLst/>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solidFill>
                      <a:schemeClr val="lt1">
                        <a:alpha val="90000"/>
                      </a:schemeClr>
                    </a:solidFill>
                    <a:ln w="12700" cap="flat" cmpd="sng" algn="ctr">
                      <a:solidFill>
                        <a:schemeClr val="accent2"/>
                      </a:solidFill>
                      <a:round/>
                    </a:ln>
                  </c15:spPr>
                  <c15:layout>
                    <c:manualLayout>
                      <c:w val="0.1638269283503741"/>
                      <c:h val="0.1328232720909886"/>
                    </c:manualLayout>
                  </c15:layout>
                </c:ext>
                <c:ext xmlns:c16="http://schemas.microsoft.com/office/drawing/2014/chart" uri="{C3380CC4-5D6E-409C-BE32-E72D297353CC}">
                  <c16:uniqueId val="{00000002-EE32-4702-988E-4F3BCE8E5F4E}"/>
                </c:ext>
              </c:extLst>
            </c:dLbl>
            <c:dLbl>
              <c:idx val="2"/>
              <c:spPr>
                <a:solidFill>
                  <a:schemeClr val="lt1">
                    <a:alpha val="90000"/>
                  </a:schemeClr>
                </a:solidFill>
                <a:ln w="12700" cap="flat" cmpd="sng" algn="ctr">
                  <a:solidFill>
                    <a:schemeClr val="accent6"/>
                  </a:solidFill>
                  <a:round/>
                </a:ln>
                <a:effectLst>
                  <a:outerShdw blurRad="50800" dist="38100" dir="2700000" algn="tl" rotWithShape="0">
                    <a:schemeClr val="accent6">
                      <a:lumMod val="75000"/>
                      <a:alpha val="40000"/>
                    </a:schemeClr>
                  </a:outerShdw>
                </a:effectLst>
              </c:spPr>
              <c:txPr>
                <a:bodyPr rot="0" spcFirstLastPara="1" vertOverflow="clip" horzOverflow="clip" vert="horz" wrap="square" lIns="38100" tIns="19050" rIns="38100" bIns="19050" anchor="ctr" anchorCtr="1">
                  <a:spAutoFit/>
                </a:bodyPr>
                <a:lstStyle/>
                <a:p>
                  <a:pPr>
                    <a:defRPr sz="1330" b="0" i="0" u="none" strike="noStrike" kern="1200" baseline="0">
                      <a:solidFill>
                        <a:schemeClr val="accent6"/>
                      </a:solidFill>
                      <a:effectLst/>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solidFill>
                      <a:schemeClr val="lt1">
                        <a:alpha val="90000"/>
                      </a:schemeClr>
                    </a:solidFill>
                    <a:ln w="12700" cap="flat" cmpd="sng" algn="ctr">
                      <a:solidFill>
                        <a:schemeClr val="accent2"/>
                      </a:solidFill>
                      <a:round/>
                    </a:ln>
                  </c15:spPr>
                </c:ext>
                <c:ext xmlns:c16="http://schemas.microsoft.com/office/drawing/2014/chart" uri="{C3380CC4-5D6E-409C-BE32-E72D297353CC}">
                  <c16:uniqueId val="{00000000-6E9F-41DE-A3A2-AF2A44FA3825}"/>
                </c:ext>
              </c:extLst>
            </c:dLbl>
            <c:dLbl>
              <c:idx val="3"/>
              <c:spPr>
                <a:solidFill>
                  <a:schemeClr val="lt1">
                    <a:alpha val="90000"/>
                  </a:schemeClr>
                </a:solidFill>
                <a:ln w="12700" cap="flat" cmpd="sng" algn="ctr">
                  <a:solidFill>
                    <a:schemeClr val="accent2">
                      <a:lumMod val="60000"/>
                    </a:schemeClr>
                  </a:solidFill>
                  <a:round/>
                </a:ln>
                <a:effectLst>
                  <a:outerShdw blurRad="50800" dist="38100" dir="2700000" algn="tl" rotWithShape="0">
                    <a:schemeClr val="accent2">
                      <a:lumMod val="60000"/>
                      <a:lumMod val="75000"/>
                      <a:alpha val="40000"/>
                    </a:schemeClr>
                  </a:outerShdw>
                </a:effectLst>
              </c:spPr>
              <c:txPr>
                <a:bodyPr rot="0" spcFirstLastPara="1" vertOverflow="clip" horzOverflow="clip" vert="horz" wrap="square" lIns="38100" tIns="19050" rIns="38100" bIns="19050" anchor="ctr" anchorCtr="1">
                  <a:spAutoFit/>
                </a:bodyPr>
                <a:lstStyle/>
                <a:p>
                  <a:pPr>
                    <a:defRPr sz="1330" b="0" i="0" u="none" strike="noStrike" kern="1200" baseline="0">
                      <a:solidFill>
                        <a:schemeClr val="accent2">
                          <a:lumMod val="60000"/>
                        </a:schemeClr>
                      </a:solidFill>
                      <a:effectLst/>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solidFill>
                      <a:schemeClr val="lt1">
                        <a:alpha val="90000"/>
                      </a:schemeClr>
                    </a:solidFill>
                    <a:ln w="12700" cap="flat" cmpd="sng" algn="ctr">
                      <a:solidFill>
                        <a:schemeClr val="accent2"/>
                      </a:solidFill>
                      <a:round/>
                    </a:ln>
                  </c15:spPr>
                </c:ext>
                <c:ext xmlns:c16="http://schemas.microsoft.com/office/drawing/2014/chart" uri="{C3380CC4-5D6E-409C-BE32-E72D297353CC}">
                  <c16:uniqueId val="{00000001-6E9F-41DE-A3A2-AF2A44FA3825}"/>
                </c:ext>
              </c:extLst>
            </c:dLbl>
            <c:spPr>
              <a:solidFill>
                <a:srgbClr val="FFFFFF">
                  <a:alpha val="90000"/>
                </a:srgbClr>
              </a:solidFill>
              <a:ln w="12700" cap="flat" cmpd="sng" algn="ctr">
                <a:solidFill>
                  <a:srgbClr val="FCB22C"/>
                </a:solidFill>
                <a:round/>
              </a:ln>
              <a:effectLst>
                <a:outerShdw blurRad="50800" dist="38100" dir="2700000" algn="tl" rotWithShape="0">
                  <a:srgbClr val="FCB22C">
                    <a:lumMod val="75000"/>
                    <a:alpha val="40000"/>
                  </a:srgbClr>
                </a:outerShdw>
              </a:effectLst>
            </c:sp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solidFill>
                    <a:schemeClr val="lt1">
                      <a:alpha val="90000"/>
                    </a:schemeClr>
                  </a:solidFill>
                  <a:ln w="12700" cap="flat" cmpd="sng" algn="ctr">
                    <a:solidFill>
                      <a:schemeClr val="accent2"/>
                    </a:solidFill>
                    <a:round/>
                  </a:ln>
                </c15:spPr>
              </c:ext>
            </c:extLst>
          </c:dLbls>
          <c:cat>
            <c:strRef>
              <c:f>Sheet1!$A$2:$A$5</c:f>
              <c:strCache>
                <c:ptCount val="2"/>
                <c:pt idx="0">
                  <c:v>No</c:v>
                </c:pt>
                <c:pt idx="1">
                  <c:v>Yes</c:v>
                </c:pt>
              </c:strCache>
            </c:strRef>
          </c:cat>
          <c:val>
            <c:numRef>
              <c:f>Sheet1!$B$2:$B$5</c:f>
              <c:numCache>
                <c:formatCode>0.00%</c:formatCode>
                <c:ptCount val="4"/>
                <c:pt idx="0">
                  <c:v>0.74337765678986489</c:v>
                </c:pt>
                <c:pt idx="1">
                  <c:v>0.25662234321013505</c:v>
                </c:pt>
              </c:numCache>
            </c:numRef>
          </c:val>
          <c:extLst>
            <c:ext xmlns:c16="http://schemas.microsoft.com/office/drawing/2014/chart" uri="{C3380CC4-5D6E-409C-BE32-E72D297353CC}">
              <c16:uniqueId val="{00000000-EE32-4702-988E-4F3BCE8E5F4E}"/>
            </c:ext>
          </c:extLst>
        </c:ser>
        <c:dLbls>
          <c:showLegendKey val="0"/>
          <c:showVal val="0"/>
          <c:showCatName val="0"/>
          <c:showSerName val="0"/>
          <c:showPercent val="0"/>
          <c:showBubbleSize val="0"/>
          <c:showLeaderLines val="0"/>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Total Votes By Cuisines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Sheet1!$F$1:$F$10</c:f>
              <c:strCache>
                <c:ptCount val="10"/>
                <c:pt idx="0">
                  <c:v>Italian</c:v>
                </c:pt>
                <c:pt idx="1">
                  <c:v>Mughlai, North Indian</c:v>
                </c:pt>
                <c:pt idx="2">
                  <c:v>South Indian</c:v>
                </c:pt>
                <c:pt idx="3">
                  <c:v>Fast Food</c:v>
                </c:pt>
                <c:pt idx="4">
                  <c:v>North Indian, Mughlai, Chinese</c:v>
                </c:pt>
                <c:pt idx="5">
                  <c:v>Chinese</c:v>
                </c:pt>
                <c:pt idx="6">
                  <c:v>Cafe</c:v>
                </c:pt>
                <c:pt idx="7">
                  <c:v>North Indian, Chinese</c:v>
                </c:pt>
                <c:pt idx="8">
                  <c:v>North Indian</c:v>
                </c:pt>
                <c:pt idx="9">
                  <c:v>North Indian, Mughlai</c:v>
                </c:pt>
              </c:strCache>
            </c:strRef>
          </c:cat>
          <c:val>
            <c:numRef>
              <c:f>Sheet1!$G$1:$G$10</c:f>
              <c:numCache>
                <c:formatCode>0.00%</c:formatCode>
                <c:ptCount val="10"/>
                <c:pt idx="0">
                  <c:v>5.3032366263402325E-2</c:v>
                </c:pt>
                <c:pt idx="1">
                  <c:v>5.4738117080442635E-2</c:v>
                </c:pt>
                <c:pt idx="2">
                  <c:v>5.8887821799208762E-2</c:v>
                </c:pt>
                <c:pt idx="3">
                  <c:v>6.3972822659251194E-2</c:v>
                </c:pt>
                <c:pt idx="4">
                  <c:v>7.2082306060432311E-2</c:v>
                </c:pt>
                <c:pt idx="5">
                  <c:v>7.8568459377329286E-2</c:v>
                </c:pt>
                <c:pt idx="6">
                  <c:v>0.10985966974370735</c:v>
                </c:pt>
                <c:pt idx="7">
                  <c:v>0.15055042715440628</c:v>
                </c:pt>
                <c:pt idx="8">
                  <c:v>0.16570509145117826</c:v>
                </c:pt>
                <c:pt idx="9">
                  <c:v>0.19260291841064159</c:v>
                </c:pt>
              </c:numCache>
            </c:numRef>
          </c:val>
          <c:extLst>
            <c:ext xmlns:c16="http://schemas.microsoft.com/office/drawing/2014/chart" uri="{C3380CC4-5D6E-409C-BE32-E72D297353CC}">
              <c16:uniqueId val="{00000000-ADB9-46CF-89FC-744195B4B62C}"/>
            </c:ext>
          </c:extLst>
        </c:ser>
        <c:dLbls>
          <c:dLblPos val="outEnd"/>
          <c:showLegendKey val="0"/>
          <c:showVal val="1"/>
          <c:showCatName val="0"/>
          <c:showSerName val="0"/>
          <c:showPercent val="0"/>
          <c:showBubbleSize val="0"/>
        </c:dLbls>
        <c:gapWidth val="53"/>
        <c:overlap val="-20"/>
        <c:axId val="2082274191"/>
        <c:axId val="2082274671"/>
      </c:barChart>
      <c:catAx>
        <c:axId val="2082274191"/>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82274671"/>
        <c:crosses val="autoZero"/>
        <c:auto val="1"/>
        <c:lblAlgn val="ctr"/>
        <c:lblOffset val="100"/>
        <c:noMultiLvlLbl val="0"/>
      </c:catAx>
      <c:valAx>
        <c:axId val="2082274671"/>
        <c:scaling>
          <c:orientation val="minMax"/>
        </c:scaling>
        <c:delete val="0"/>
        <c:axPos val="b"/>
        <c:majorGridlines>
          <c:spPr>
            <a:ln w="9525" cap="flat" cmpd="sng" algn="ctr">
              <a:no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822741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g>
</file>

<file path=ppt/media/image3.jp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onstantia"/>
                <a:ea typeface="Constantia"/>
                <a:cs typeface="Constantia"/>
                <a:sym typeface="Constantia"/>
              </a:defRPr>
            </a:lvl1pPr>
            <a:lvl2pPr marR="0" lvl="1"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2pPr>
            <a:lvl3pPr marR="0" lvl="2"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3pPr>
            <a:lvl4pPr marR="0" lvl="3"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4pPr>
            <a:lvl5pPr marR="0" lvl="4"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5pPr>
            <a:lvl6pPr marR="0" lvl="5"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6pPr>
            <a:lvl7pPr marR="0" lvl="6"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7pPr>
            <a:lvl8pPr marR="0" lvl="7"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8pPr>
            <a:lvl9pPr marR="0" lvl="8"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onstantia"/>
                <a:ea typeface="Constantia"/>
                <a:cs typeface="Constantia"/>
                <a:sym typeface="Constantia"/>
              </a:defRPr>
            </a:lvl1pPr>
            <a:lvl2pPr marR="0" lvl="1"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2pPr>
            <a:lvl3pPr marR="0" lvl="2"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3pPr>
            <a:lvl4pPr marR="0" lvl="3"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4pPr>
            <a:lvl5pPr marR="0" lvl="4"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5pPr>
            <a:lvl6pPr marR="0" lvl="5"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6pPr>
            <a:lvl7pPr marR="0" lvl="6"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7pPr>
            <a:lvl8pPr marR="0" lvl="7"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8pPr>
            <a:lvl9pPr marR="0" lvl="8"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1pPr>
            <a:lvl2pPr marL="914400" marR="0" lvl="1"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2pPr>
            <a:lvl3pPr marL="1371600" marR="0" lvl="2"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3pPr>
            <a:lvl4pPr marL="1828800" marR="0" lvl="3"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4pPr>
            <a:lvl5pPr marL="2286000" marR="0" lvl="4"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5pPr>
            <a:lvl6pPr marL="2743200" marR="0" lvl="5"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6pPr>
            <a:lvl7pPr marL="3200400" marR="0" lvl="6"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7pPr>
            <a:lvl8pPr marL="3657600" marR="0" lvl="7"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8pPr>
            <a:lvl9pPr marL="4114800" marR="0" lvl="8" indent="-228600" algn="l" rtl="0">
              <a:spcBef>
                <a:spcPts val="0"/>
              </a:spcBef>
              <a:spcAft>
                <a:spcPts val="0"/>
              </a:spcAft>
              <a:buSzPts val="1400"/>
              <a:buNone/>
              <a:defRPr sz="1600" b="0" i="0" u="none" strike="noStrike" cap="none">
                <a:solidFill>
                  <a:schemeClr val="dk1"/>
                </a:solidFill>
                <a:latin typeface="Constantia"/>
                <a:ea typeface="Constantia"/>
                <a:cs typeface="Constantia"/>
                <a:sym typeface="Constantia"/>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onstantia"/>
                <a:ea typeface="Constantia"/>
                <a:cs typeface="Constantia"/>
                <a:sym typeface="Constantia"/>
              </a:defRPr>
            </a:lvl1pPr>
            <a:lvl2pPr marR="0" lvl="1"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2pPr>
            <a:lvl3pPr marR="0" lvl="2"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3pPr>
            <a:lvl4pPr marR="0" lvl="3"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4pPr>
            <a:lvl5pPr marR="0" lvl="4"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5pPr>
            <a:lvl6pPr marR="0" lvl="5"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6pPr>
            <a:lvl7pPr marR="0" lvl="6"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7pPr>
            <a:lvl8pPr marR="0" lvl="7"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8pPr>
            <a:lvl9pPr marR="0" lvl="8"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onstantia"/>
                <a:ea typeface="Constantia"/>
                <a:cs typeface="Constantia"/>
                <a:sym typeface="Constantia"/>
              </a:rPr>
              <a:t>‹#›</a:t>
            </a:fld>
            <a:endParaRPr sz="1200" b="0" i="0" u="none" strike="noStrike" cap="none">
              <a:solidFill>
                <a:schemeClr val="dk1"/>
              </a:solidFill>
              <a:latin typeface="Constantia"/>
              <a:ea typeface="Constantia"/>
              <a:cs typeface="Constantia"/>
              <a:sym typeface="Constantia"/>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22"/>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2"/>
          <p:cNvSpPr txBox="1">
            <a:spLocks noGrp="1"/>
          </p:cNvSpPr>
          <p:nvPr>
            <p:ph type="body" idx="1"/>
          </p:nvPr>
        </p:nvSpPr>
        <p:spPr>
          <a:xfrm>
            <a:off x="1218883" y="1600200"/>
            <a:ext cx="9751060" cy="4572000"/>
          </a:xfrm>
          <a:prstGeom prst="rect">
            <a:avLst/>
          </a:prstGeom>
          <a:noFill/>
          <a:ln>
            <a:noFill/>
          </a:ln>
        </p:spPr>
        <p:txBody>
          <a:bodyPr spcFirstLastPara="1" wrap="square" lIns="121875" tIns="60925" rIns="121875" bIns="60925" anchor="t" anchorCtr="0">
            <a:normAutofit/>
          </a:bodyPr>
          <a:lstStyle>
            <a:lvl1pPr marL="457200" lvl="0" indent="-342900" algn="l">
              <a:lnSpc>
                <a:spcPct val="90000"/>
              </a:lnSpc>
              <a:spcBef>
                <a:spcPts val="1800"/>
              </a:spcBef>
              <a:spcAft>
                <a:spcPts val="0"/>
              </a:spcAft>
              <a:buSzPts val="18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55600" algn="l">
              <a:lnSpc>
                <a:spcPct val="90000"/>
              </a:lnSpc>
              <a:spcBef>
                <a:spcPts val="800"/>
              </a:spcBef>
              <a:spcAft>
                <a:spcPts val="0"/>
              </a:spcAft>
              <a:buSzPts val="2000"/>
              <a:buChar char="•"/>
              <a:defRPr/>
            </a:lvl5pPr>
            <a:lvl6pPr marL="2743200" lvl="5" indent="-355600" algn="l">
              <a:lnSpc>
                <a:spcPct val="90000"/>
              </a:lnSpc>
              <a:spcBef>
                <a:spcPts val="800"/>
              </a:spcBef>
              <a:spcAft>
                <a:spcPts val="0"/>
              </a:spcAft>
              <a:buSzPts val="2000"/>
              <a:buChar char="•"/>
              <a:defRPr/>
            </a:lvl6pPr>
            <a:lvl7pPr marL="3200400" lvl="6" indent="-355600" algn="l">
              <a:lnSpc>
                <a:spcPct val="90000"/>
              </a:lnSpc>
              <a:spcBef>
                <a:spcPts val="800"/>
              </a:spcBef>
              <a:spcAft>
                <a:spcPts val="0"/>
              </a:spcAft>
              <a:buSzPts val="2000"/>
              <a:buChar char="•"/>
              <a:defRPr/>
            </a:lvl7pPr>
            <a:lvl8pPr marL="3657600" lvl="7" indent="-355600" algn="l">
              <a:lnSpc>
                <a:spcPct val="90000"/>
              </a:lnSpc>
              <a:spcBef>
                <a:spcPts val="800"/>
              </a:spcBef>
              <a:spcAft>
                <a:spcPts val="0"/>
              </a:spcAft>
              <a:buSzPts val="2000"/>
              <a:buChar char="•"/>
              <a:defRPr/>
            </a:lvl8pPr>
            <a:lvl9pPr marL="4114800" lvl="8" indent="-355600" algn="l">
              <a:lnSpc>
                <a:spcPct val="90000"/>
              </a:lnSpc>
              <a:spcBef>
                <a:spcPts val="800"/>
              </a:spcBef>
              <a:spcAft>
                <a:spcPts val="0"/>
              </a:spcAft>
              <a:buSzPts val="2000"/>
              <a:buChar char="•"/>
              <a:defRPr/>
            </a:lvl9pPr>
          </a:lstStyle>
          <a:p>
            <a:endParaRPr/>
          </a:p>
        </p:txBody>
      </p:sp>
      <p:sp>
        <p:nvSpPr>
          <p:cNvPr id="25" name="Google Shape;25;p22"/>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2"/>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2"/>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3"/>
        <p:cNvGrpSpPr/>
        <p:nvPr/>
      </p:nvGrpSpPr>
      <p:grpSpPr>
        <a:xfrm>
          <a:off x="0" y="0"/>
          <a:ext cx="0" cy="0"/>
          <a:chOff x="0" y="0"/>
          <a:chExt cx="0" cy="0"/>
        </a:xfrm>
      </p:grpSpPr>
      <p:sp>
        <p:nvSpPr>
          <p:cNvPr id="94" name="Google Shape;94;p31"/>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31"/>
          <p:cNvSpPr txBox="1">
            <a:spLocks noGrp="1"/>
          </p:cNvSpPr>
          <p:nvPr>
            <p:ph type="body" idx="1"/>
          </p:nvPr>
        </p:nvSpPr>
        <p:spPr>
          <a:xfrm rot="5400000">
            <a:off x="3808413" y="-989330"/>
            <a:ext cx="4572000" cy="9751060"/>
          </a:xfrm>
          <a:prstGeom prst="rect">
            <a:avLst/>
          </a:prstGeom>
          <a:noFill/>
          <a:ln>
            <a:noFill/>
          </a:ln>
        </p:spPr>
        <p:txBody>
          <a:bodyPr spcFirstLastPara="1" wrap="square" lIns="121875" tIns="60925" rIns="121875" bIns="60925" anchor="t" anchorCtr="0">
            <a:normAutofit/>
          </a:bodyPr>
          <a:lstStyle>
            <a:lvl1pPr marL="457200" lvl="0" indent="-342900" algn="l">
              <a:lnSpc>
                <a:spcPct val="90000"/>
              </a:lnSpc>
              <a:spcBef>
                <a:spcPts val="1800"/>
              </a:spcBef>
              <a:spcAft>
                <a:spcPts val="0"/>
              </a:spcAft>
              <a:buSzPts val="18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55600" algn="l">
              <a:lnSpc>
                <a:spcPct val="90000"/>
              </a:lnSpc>
              <a:spcBef>
                <a:spcPts val="800"/>
              </a:spcBef>
              <a:spcAft>
                <a:spcPts val="0"/>
              </a:spcAft>
              <a:buSzPts val="2000"/>
              <a:buChar char="•"/>
              <a:defRPr/>
            </a:lvl5pPr>
            <a:lvl6pPr marL="2743200" lvl="5" indent="-355600" algn="l">
              <a:lnSpc>
                <a:spcPct val="90000"/>
              </a:lnSpc>
              <a:spcBef>
                <a:spcPts val="800"/>
              </a:spcBef>
              <a:spcAft>
                <a:spcPts val="0"/>
              </a:spcAft>
              <a:buSzPts val="2000"/>
              <a:buChar char="•"/>
              <a:defRPr/>
            </a:lvl6pPr>
            <a:lvl7pPr marL="3200400" lvl="6" indent="-355600" algn="l">
              <a:lnSpc>
                <a:spcPct val="90000"/>
              </a:lnSpc>
              <a:spcBef>
                <a:spcPts val="800"/>
              </a:spcBef>
              <a:spcAft>
                <a:spcPts val="0"/>
              </a:spcAft>
              <a:buSzPts val="2000"/>
              <a:buChar char="•"/>
              <a:defRPr/>
            </a:lvl7pPr>
            <a:lvl8pPr marL="3657600" lvl="7" indent="-355600" algn="l">
              <a:lnSpc>
                <a:spcPct val="90000"/>
              </a:lnSpc>
              <a:spcBef>
                <a:spcPts val="800"/>
              </a:spcBef>
              <a:spcAft>
                <a:spcPts val="0"/>
              </a:spcAft>
              <a:buSzPts val="2000"/>
              <a:buChar char="•"/>
              <a:defRPr/>
            </a:lvl8pPr>
            <a:lvl9pPr marL="4114800" lvl="8" indent="-355600" algn="l">
              <a:lnSpc>
                <a:spcPct val="90000"/>
              </a:lnSpc>
              <a:spcBef>
                <a:spcPts val="800"/>
              </a:spcBef>
              <a:spcAft>
                <a:spcPts val="0"/>
              </a:spcAft>
              <a:buSzPts val="2000"/>
              <a:buChar char="•"/>
              <a:defRPr/>
            </a:lvl9pPr>
          </a:lstStyle>
          <a:p>
            <a:endParaRPr/>
          </a:p>
        </p:txBody>
      </p:sp>
      <p:sp>
        <p:nvSpPr>
          <p:cNvPr id="96" name="Google Shape;96;p31"/>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1"/>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31"/>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9"/>
        <p:cNvGrpSpPr/>
        <p:nvPr/>
      </p:nvGrpSpPr>
      <p:grpSpPr>
        <a:xfrm>
          <a:off x="0" y="0"/>
          <a:ext cx="0" cy="0"/>
          <a:chOff x="0" y="0"/>
          <a:chExt cx="0" cy="0"/>
        </a:xfrm>
      </p:grpSpPr>
      <p:grpSp>
        <p:nvGrpSpPr>
          <p:cNvPr id="100" name="Google Shape;100;p32"/>
          <p:cNvGrpSpPr/>
          <p:nvPr/>
        </p:nvGrpSpPr>
        <p:grpSpPr>
          <a:xfrm rot="5400000">
            <a:off x="9583007" y="233864"/>
            <a:ext cx="1063300" cy="524046"/>
            <a:chOff x="0" y="452558"/>
            <a:chExt cx="914400" cy="524182"/>
          </a:xfrm>
        </p:grpSpPr>
        <p:sp>
          <p:nvSpPr>
            <p:cNvPr id="101" name="Google Shape;101;p32"/>
            <p:cNvSpPr/>
            <p:nvPr/>
          </p:nvSpPr>
          <p:spPr>
            <a:xfrm>
              <a:off x="591671" y="452558"/>
              <a:ext cx="322729" cy="524180"/>
            </a:xfrm>
            <a:prstGeom prst="roundRect">
              <a:avLst>
                <a:gd name="adj" fmla="val 16667"/>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102" name="Google Shape;102;p32"/>
            <p:cNvSpPr/>
            <p:nvPr/>
          </p:nvSpPr>
          <p:spPr>
            <a:xfrm>
              <a:off x="215154" y="452558"/>
              <a:ext cx="322729" cy="524180"/>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103" name="Google Shape;103;p32"/>
            <p:cNvSpPr/>
            <p:nvPr/>
          </p:nvSpPr>
          <p:spPr>
            <a:xfrm rot="5400000">
              <a:off x="-181408" y="633966"/>
              <a:ext cx="524182" cy="161366"/>
            </a:xfrm>
            <a:prstGeom prst="round2SameRect">
              <a:avLst>
                <a:gd name="adj1" fmla="val 29167"/>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grpSp>
        <p:nvGrpSpPr>
          <p:cNvPr id="104" name="Google Shape;104;p32"/>
          <p:cNvGrpSpPr/>
          <p:nvPr/>
        </p:nvGrpSpPr>
        <p:grpSpPr>
          <a:xfrm>
            <a:off x="0" y="5395517"/>
            <a:ext cx="12188825" cy="1462483"/>
            <a:chOff x="0" y="4046638"/>
            <a:chExt cx="9144000" cy="1096862"/>
          </a:xfrm>
        </p:grpSpPr>
        <p:sp>
          <p:nvSpPr>
            <p:cNvPr id="105" name="Google Shape;105;p32"/>
            <p:cNvSpPr/>
            <p:nvPr/>
          </p:nvSpPr>
          <p:spPr>
            <a:xfrm rot="5400000">
              <a:off x="4119794" y="119293"/>
              <a:ext cx="904412" cy="9144000"/>
            </a:xfrm>
            <a:custGeom>
              <a:avLst/>
              <a:gdLst/>
              <a:ahLst/>
              <a:cxnLst/>
              <a:rect l="l" t="t" r="r" b="b"/>
              <a:pathLst>
                <a:path w="904412" h="9144000" extrusionOk="0">
                  <a:moveTo>
                    <a:pt x="0" y="0"/>
                  </a:moveTo>
                  <a:lnTo>
                    <a:pt x="904412" y="0"/>
                  </a:lnTo>
                  <a:lnTo>
                    <a:pt x="904412" y="9144000"/>
                  </a:lnTo>
                  <a:lnTo>
                    <a:pt x="391235" y="9144000"/>
                  </a:lnTo>
                  <a:cubicBezTo>
                    <a:pt x="445385" y="6730684"/>
                    <a:pt x="250230" y="1995757"/>
                    <a:pt x="0" y="0"/>
                  </a:cubicBezTo>
                  <a:close/>
                </a:path>
              </a:pathLst>
            </a:custGeom>
            <a:solidFill>
              <a:schemeClr val="dk1">
                <a:alpha val="784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106" name="Google Shape;106;p32"/>
            <p:cNvSpPr/>
            <p:nvPr/>
          </p:nvSpPr>
          <p:spPr>
            <a:xfrm rot="5400000">
              <a:off x="4023569" y="23069"/>
              <a:ext cx="1096862" cy="9144000"/>
            </a:xfrm>
            <a:custGeom>
              <a:avLst/>
              <a:gdLst/>
              <a:ahLst/>
              <a:cxnLst/>
              <a:rect l="l" t="t" r="r" b="b"/>
              <a:pathLst>
                <a:path w="1096862" h="9144000" extrusionOk="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dk1">
                <a:alpha val="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sp>
        <p:nvSpPr>
          <p:cNvPr id="107" name="Google Shape;107;p32"/>
          <p:cNvSpPr txBox="1">
            <a:spLocks noGrp="1"/>
          </p:cNvSpPr>
          <p:nvPr>
            <p:ph type="title"/>
          </p:nvPr>
        </p:nvSpPr>
        <p:spPr>
          <a:xfrm rot="5400000">
            <a:off x="8154380" y="2747195"/>
            <a:ext cx="5021685" cy="1828324"/>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32"/>
          <p:cNvSpPr txBox="1">
            <a:spLocks noGrp="1"/>
          </p:cNvSpPr>
          <p:nvPr>
            <p:ph type="body" idx="1"/>
          </p:nvPr>
        </p:nvSpPr>
        <p:spPr>
          <a:xfrm rot="5400000">
            <a:off x="2821768" y="-452372"/>
            <a:ext cx="5021685" cy="8227457"/>
          </a:xfrm>
          <a:prstGeom prst="rect">
            <a:avLst/>
          </a:prstGeom>
          <a:noFill/>
          <a:ln>
            <a:noFill/>
          </a:ln>
        </p:spPr>
        <p:txBody>
          <a:bodyPr spcFirstLastPara="1" wrap="square" lIns="121875" tIns="60925" rIns="121875" bIns="60925" anchor="t" anchorCtr="0">
            <a:normAutofit/>
          </a:bodyPr>
          <a:lstStyle>
            <a:lvl1pPr marL="457200" lvl="0" indent="-342900" algn="l">
              <a:lnSpc>
                <a:spcPct val="90000"/>
              </a:lnSpc>
              <a:spcBef>
                <a:spcPts val="1800"/>
              </a:spcBef>
              <a:spcAft>
                <a:spcPts val="0"/>
              </a:spcAft>
              <a:buSzPts val="18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55600" algn="l">
              <a:lnSpc>
                <a:spcPct val="90000"/>
              </a:lnSpc>
              <a:spcBef>
                <a:spcPts val="800"/>
              </a:spcBef>
              <a:spcAft>
                <a:spcPts val="0"/>
              </a:spcAft>
              <a:buSzPts val="2000"/>
              <a:buChar char="•"/>
              <a:defRPr/>
            </a:lvl5pPr>
            <a:lvl6pPr marL="2743200" lvl="5" indent="-355600" algn="l">
              <a:lnSpc>
                <a:spcPct val="90000"/>
              </a:lnSpc>
              <a:spcBef>
                <a:spcPts val="800"/>
              </a:spcBef>
              <a:spcAft>
                <a:spcPts val="0"/>
              </a:spcAft>
              <a:buSzPts val="2000"/>
              <a:buChar char="•"/>
              <a:defRPr/>
            </a:lvl6pPr>
            <a:lvl7pPr marL="3200400" lvl="6" indent="-355600" algn="l">
              <a:lnSpc>
                <a:spcPct val="90000"/>
              </a:lnSpc>
              <a:spcBef>
                <a:spcPts val="800"/>
              </a:spcBef>
              <a:spcAft>
                <a:spcPts val="0"/>
              </a:spcAft>
              <a:buSzPts val="2000"/>
              <a:buChar char="•"/>
              <a:defRPr/>
            </a:lvl7pPr>
            <a:lvl8pPr marL="3657600" lvl="7" indent="-355600" algn="l">
              <a:lnSpc>
                <a:spcPct val="90000"/>
              </a:lnSpc>
              <a:spcBef>
                <a:spcPts val="800"/>
              </a:spcBef>
              <a:spcAft>
                <a:spcPts val="0"/>
              </a:spcAft>
              <a:buSzPts val="2000"/>
              <a:buChar char="•"/>
              <a:defRPr/>
            </a:lvl8pPr>
            <a:lvl9pPr marL="4114800" lvl="8" indent="-355600" algn="l">
              <a:lnSpc>
                <a:spcPct val="90000"/>
              </a:lnSpc>
              <a:spcBef>
                <a:spcPts val="800"/>
              </a:spcBef>
              <a:spcAft>
                <a:spcPts val="0"/>
              </a:spcAft>
              <a:buSzPts val="2000"/>
              <a:buChar char="•"/>
              <a:defRPr/>
            </a:lvl9pPr>
          </a:lstStyle>
          <a:p>
            <a:endParaRPr/>
          </a:p>
        </p:txBody>
      </p:sp>
      <p:sp>
        <p:nvSpPr>
          <p:cNvPr id="109" name="Google Shape;109;p32"/>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2"/>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32"/>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8"/>
        <p:cNvGrpSpPr/>
        <p:nvPr/>
      </p:nvGrpSpPr>
      <p:grpSpPr>
        <a:xfrm>
          <a:off x="0" y="0"/>
          <a:ext cx="0" cy="0"/>
          <a:chOff x="0" y="0"/>
          <a:chExt cx="0" cy="0"/>
        </a:xfrm>
      </p:grpSpPr>
      <p:sp>
        <p:nvSpPr>
          <p:cNvPr id="29" name="Google Shape;29;p23"/>
          <p:cNvSpPr txBox="1">
            <a:spLocks noGrp="1"/>
          </p:cNvSpPr>
          <p:nvPr>
            <p:ph type="title"/>
          </p:nvPr>
        </p:nvSpPr>
        <p:spPr>
          <a:xfrm>
            <a:off x="1141412"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23"/>
          <p:cNvSpPr txBox="1">
            <a:spLocks noGrp="1"/>
          </p:cNvSpPr>
          <p:nvPr>
            <p:ph type="body" idx="1"/>
          </p:nvPr>
        </p:nvSpPr>
        <p:spPr>
          <a:xfrm>
            <a:off x="1141412" y="1600200"/>
            <a:ext cx="4875530" cy="4572000"/>
          </a:xfrm>
          <a:prstGeom prst="rect">
            <a:avLst/>
          </a:prstGeom>
          <a:noFill/>
          <a:ln>
            <a:noFill/>
          </a:ln>
        </p:spPr>
        <p:txBody>
          <a:bodyPr spcFirstLastPara="1" wrap="square" lIns="121875" tIns="60925" rIns="121875" bIns="60925" anchor="t" anchorCtr="0">
            <a:normAutofit/>
          </a:bodyPr>
          <a:lstStyle>
            <a:lvl1pPr marL="457200" lvl="0" indent="-406400" algn="l">
              <a:lnSpc>
                <a:spcPct val="90000"/>
              </a:lnSpc>
              <a:spcBef>
                <a:spcPts val="1800"/>
              </a:spcBef>
              <a:spcAft>
                <a:spcPts val="0"/>
              </a:spcAft>
              <a:buSzPts val="2800"/>
              <a:buChar char="•"/>
              <a:defRPr sz="2800"/>
            </a:lvl1pPr>
            <a:lvl2pPr marL="914400" lvl="1" indent="-381000" algn="l">
              <a:lnSpc>
                <a:spcPct val="90000"/>
              </a:lnSpc>
              <a:spcBef>
                <a:spcPts val="1200"/>
              </a:spcBef>
              <a:spcAft>
                <a:spcPts val="0"/>
              </a:spcAft>
              <a:buSzPts val="2400"/>
              <a:buChar char="–"/>
              <a:defRPr sz="2400"/>
            </a:lvl2pPr>
            <a:lvl3pPr marL="1371600" lvl="2" indent="-355600" algn="l">
              <a:lnSpc>
                <a:spcPct val="90000"/>
              </a:lnSpc>
              <a:spcBef>
                <a:spcPts val="800"/>
              </a:spcBef>
              <a:spcAft>
                <a:spcPts val="0"/>
              </a:spcAft>
              <a:buSzPts val="2000"/>
              <a:buChar char="•"/>
              <a:defRPr sz="2000"/>
            </a:lvl3pPr>
            <a:lvl4pPr marL="1828800" lvl="3" indent="-355600" algn="l">
              <a:lnSpc>
                <a:spcPct val="90000"/>
              </a:lnSpc>
              <a:spcBef>
                <a:spcPts val="800"/>
              </a:spcBef>
              <a:spcAft>
                <a:spcPts val="0"/>
              </a:spcAft>
              <a:buSzPts val="2000"/>
              <a:buChar char="•"/>
              <a:defRPr sz="2000"/>
            </a:lvl4pPr>
            <a:lvl5pPr marL="2286000" lvl="4" indent="-355600" algn="l">
              <a:lnSpc>
                <a:spcPct val="90000"/>
              </a:lnSpc>
              <a:spcBef>
                <a:spcPts val="800"/>
              </a:spcBef>
              <a:spcAft>
                <a:spcPts val="0"/>
              </a:spcAft>
              <a:buSzPts val="2000"/>
              <a:buChar char="•"/>
              <a:defRPr sz="20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31" name="Google Shape;31;p23"/>
          <p:cNvSpPr txBox="1">
            <a:spLocks noGrp="1"/>
          </p:cNvSpPr>
          <p:nvPr>
            <p:ph type="body" idx="2"/>
          </p:nvPr>
        </p:nvSpPr>
        <p:spPr>
          <a:xfrm>
            <a:off x="6094412" y="1600200"/>
            <a:ext cx="4875530" cy="4572000"/>
          </a:xfrm>
          <a:prstGeom prst="rect">
            <a:avLst/>
          </a:prstGeom>
          <a:noFill/>
          <a:ln>
            <a:noFill/>
          </a:ln>
        </p:spPr>
        <p:txBody>
          <a:bodyPr spcFirstLastPara="1" wrap="square" lIns="121875" tIns="60925" rIns="121875" bIns="60925" anchor="t" anchorCtr="0">
            <a:normAutofit/>
          </a:bodyPr>
          <a:lstStyle>
            <a:lvl1pPr marL="457200" lvl="0" indent="-406400" algn="l">
              <a:lnSpc>
                <a:spcPct val="90000"/>
              </a:lnSpc>
              <a:spcBef>
                <a:spcPts val="1800"/>
              </a:spcBef>
              <a:spcAft>
                <a:spcPts val="0"/>
              </a:spcAft>
              <a:buSzPts val="2800"/>
              <a:buChar char="•"/>
              <a:defRPr sz="2800"/>
            </a:lvl1pPr>
            <a:lvl2pPr marL="914400" lvl="1" indent="-381000" algn="l">
              <a:lnSpc>
                <a:spcPct val="90000"/>
              </a:lnSpc>
              <a:spcBef>
                <a:spcPts val="1200"/>
              </a:spcBef>
              <a:spcAft>
                <a:spcPts val="0"/>
              </a:spcAft>
              <a:buSzPts val="2400"/>
              <a:buChar char="–"/>
              <a:defRPr sz="2400"/>
            </a:lvl2pPr>
            <a:lvl3pPr marL="1371600" lvl="2" indent="-355600" algn="l">
              <a:lnSpc>
                <a:spcPct val="90000"/>
              </a:lnSpc>
              <a:spcBef>
                <a:spcPts val="800"/>
              </a:spcBef>
              <a:spcAft>
                <a:spcPts val="0"/>
              </a:spcAft>
              <a:buSzPts val="2000"/>
              <a:buChar char="•"/>
              <a:defRPr sz="2000"/>
            </a:lvl3pPr>
            <a:lvl4pPr marL="1828800" lvl="3" indent="-355600" algn="l">
              <a:lnSpc>
                <a:spcPct val="90000"/>
              </a:lnSpc>
              <a:spcBef>
                <a:spcPts val="800"/>
              </a:spcBef>
              <a:spcAft>
                <a:spcPts val="0"/>
              </a:spcAft>
              <a:buSzPts val="2000"/>
              <a:buChar char="•"/>
              <a:defRPr sz="2000"/>
            </a:lvl4pPr>
            <a:lvl5pPr marL="2286000" lvl="4" indent="-355600" algn="l">
              <a:lnSpc>
                <a:spcPct val="90000"/>
              </a:lnSpc>
              <a:spcBef>
                <a:spcPts val="800"/>
              </a:spcBef>
              <a:spcAft>
                <a:spcPts val="0"/>
              </a:spcAft>
              <a:buSzPts val="2000"/>
              <a:buChar char="•"/>
              <a:defRPr sz="20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32" name="Google Shape;32;p23"/>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3"/>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3"/>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blipFill>
          <a:blip r:embed="rId2">
            <a:alphaModFix/>
          </a:blip>
          <a:stretch>
            <a:fillRect/>
          </a:stretch>
        </a:blipFill>
        <a:effectLst/>
      </p:bgPr>
    </p:bg>
    <p:spTree>
      <p:nvGrpSpPr>
        <p:cNvPr id="1" name="Shape 35"/>
        <p:cNvGrpSpPr/>
        <p:nvPr/>
      </p:nvGrpSpPr>
      <p:grpSpPr>
        <a:xfrm>
          <a:off x="0" y="0"/>
          <a:ext cx="0" cy="0"/>
          <a:chOff x="0" y="0"/>
          <a:chExt cx="0" cy="0"/>
        </a:xfrm>
      </p:grpSpPr>
      <p:grpSp>
        <p:nvGrpSpPr>
          <p:cNvPr id="36" name="Google Shape;36;p24"/>
          <p:cNvGrpSpPr/>
          <p:nvPr/>
        </p:nvGrpSpPr>
        <p:grpSpPr>
          <a:xfrm>
            <a:off x="0" y="1135743"/>
            <a:ext cx="1622332" cy="799981"/>
            <a:chOff x="0" y="452558"/>
            <a:chExt cx="914400" cy="524182"/>
          </a:xfrm>
        </p:grpSpPr>
        <p:sp>
          <p:nvSpPr>
            <p:cNvPr id="37" name="Google Shape;37;p24"/>
            <p:cNvSpPr/>
            <p:nvPr/>
          </p:nvSpPr>
          <p:spPr>
            <a:xfrm>
              <a:off x="591671" y="452558"/>
              <a:ext cx="322729" cy="524180"/>
            </a:xfrm>
            <a:prstGeom prst="roundRect">
              <a:avLst>
                <a:gd name="adj" fmla="val 16667"/>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38" name="Google Shape;38;p24"/>
            <p:cNvSpPr/>
            <p:nvPr/>
          </p:nvSpPr>
          <p:spPr>
            <a:xfrm>
              <a:off x="215154" y="452558"/>
              <a:ext cx="322729" cy="524180"/>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39" name="Google Shape;39;p24"/>
            <p:cNvSpPr/>
            <p:nvPr/>
          </p:nvSpPr>
          <p:spPr>
            <a:xfrm rot="5400000">
              <a:off x="-181408" y="633966"/>
              <a:ext cx="524182" cy="161366"/>
            </a:xfrm>
            <a:prstGeom prst="round2SameRect">
              <a:avLst>
                <a:gd name="adj1" fmla="val 29167"/>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sp>
        <p:nvSpPr>
          <p:cNvPr id="40" name="Google Shape;40;p24"/>
          <p:cNvSpPr txBox="1">
            <a:spLocks noGrp="1"/>
          </p:cNvSpPr>
          <p:nvPr>
            <p:ph type="ctrTitle"/>
          </p:nvPr>
        </p:nvSpPr>
        <p:spPr>
          <a:xfrm>
            <a:off x="1828324" y="362396"/>
            <a:ext cx="9141619" cy="1676400"/>
          </a:xfrm>
          <a:prstGeom prst="rect">
            <a:avLst/>
          </a:prstGeom>
          <a:noFill/>
          <a:ln>
            <a:noFill/>
          </a:ln>
        </p:spPr>
        <p:txBody>
          <a:bodyPr spcFirstLastPara="1" wrap="square" lIns="121875" tIns="60925" rIns="121875" bIns="60925" anchor="b" anchorCtr="0">
            <a:noAutofit/>
          </a:bodyPr>
          <a:lstStyle>
            <a:lvl1pPr lvl="0" algn="l">
              <a:lnSpc>
                <a:spcPct val="80000"/>
              </a:lnSpc>
              <a:spcBef>
                <a:spcPts val="0"/>
              </a:spcBef>
              <a:spcAft>
                <a:spcPts val="0"/>
              </a:spcAft>
              <a:buClr>
                <a:schemeClr val="dk1"/>
              </a:buClr>
              <a:buSzPts val="6000"/>
              <a:buFont typeface="Constantia"/>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4"/>
          <p:cNvSpPr txBox="1">
            <a:spLocks noGrp="1"/>
          </p:cNvSpPr>
          <p:nvPr>
            <p:ph type="subTitle" idx="1"/>
          </p:nvPr>
        </p:nvSpPr>
        <p:spPr>
          <a:xfrm>
            <a:off x="1828324" y="2089595"/>
            <a:ext cx="9141619" cy="886344"/>
          </a:xfrm>
          <a:prstGeom prst="rect">
            <a:avLst/>
          </a:prstGeom>
          <a:noFill/>
          <a:ln>
            <a:noFill/>
          </a:ln>
        </p:spPr>
        <p:txBody>
          <a:bodyPr spcFirstLastPara="1" wrap="square" lIns="121875" tIns="60925" rIns="121875" bIns="60925" anchor="t" anchorCtr="0">
            <a:normAutofit/>
          </a:bodyPr>
          <a:lstStyle>
            <a:lvl1pPr lvl="0" algn="l">
              <a:lnSpc>
                <a:spcPct val="90000"/>
              </a:lnSpc>
              <a:spcBef>
                <a:spcPts val="1800"/>
              </a:spcBef>
              <a:spcAft>
                <a:spcPts val="0"/>
              </a:spcAft>
              <a:buSzPts val="2800"/>
              <a:buNone/>
              <a:defRPr sz="2800">
                <a:solidFill>
                  <a:srgbClr val="669014"/>
                </a:solidFill>
              </a:defRPr>
            </a:lvl1pPr>
            <a:lvl2pPr lvl="1" algn="ctr">
              <a:lnSpc>
                <a:spcPct val="90000"/>
              </a:lnSpc>
              <a:spcBef>
                <a:spcPts val="1200"/>
              </a:spcBef>
              <a:spcAft>
                <a:spcPts val="0"/>
              </a:spcAft>
              <a:buSzPts val="2400"/>
              <a:buNone/>
              <a:defRPr>
                <a:solidFill>
                  <a:srgbClr val="888888"/>
                </a:solidFill>
              </a:defRPr>
            </a:lvl2pPr>
            <a:lvl3pPr lvl="2" algn="ctr">
              <a:lnSpc>
                <a:spcPct val="90000"/>
              </a:lnSpc>
              <a:spcBef>
                <a:spcPts val="800"/>
              </a:spcBef>
              <a:spcAft>
                <a:spcPts val="0"/>
              </a:spcAft>
              <a:buSzPts val="2000"/>
              <a:buNone/>
              <a:defRPr>
                <a:solidFill>
                  <a:srgbClr val="888888"/>
                </a:solidFill>
              </a:defRPr>
            </a:lvl3pPr>
            <a:lvl4pPr lvl="3" algn="ctr">
              <a:lnSpc>
                <a:spcPct val="90000"/>
              </a:lnSpc>
              <a:spcBef>
                <a:spcPts val="800"/>
              </a:spcBef>
              <a:spcAft>
                <a:spcPts val="0"/>
              </a:spcAft>
              <a:buSzPts val="2000"/>
              <a:buNone/>
              <a:defRPr>
                <a:solidFill>
                  <a:srgbClr val="888888"/>
                </a:solidFill>
              </a:defRPr>
            </a:lvl4pPr>
            <a:lvl5pPr lvl="4" algn="ctr">
              <a:lnSpc>
                <a:spcPct val="90000"/>
              </a:lnSpc>
              <a:spcBef>
                <a:spcPts val="800"/>
              </a:spcBef>
              <a:spcAft>
                <a:spcPts val="0"/>
              </a:spcAft>
              <a:buSzPts val="2000"/>
              <a:buNone/>
              <a:defRPr>
                <a:solidFill>
                  <a:srgbClr val="888888"/>
                </a:solidFill>
              </a:defRPr>
            </a:lvl5pPr>
            <a:lvl6pPr lvl="5" algn="ctr">
              <a:lnSpc>
                <a:spcPct val="90000"/>
              </a:lnSpc>
              <a:spcBef>
                <a:spcPts val="800"/>
              </a:spcBef>
              <a:spcAft>
                <a:spcPts val="0"/>
              </a:spcAft>
              <a:buSzPts val="2000"/>
              <a:buNone/>
              <a:defRPr>
                <a:solidFill>
                  <a:srgbClr val="888888"/>
                </a:solidFill>
              </a:defRPr>
            </a:lvl6pPr>
            <a:lvl7pPr lvl="6" algn="ctr">
              <a:lnSpc>
                <a:spcPct val="90000"/>
              </a:lnSpc>
              <a:spcBef>
                <a:spcPts val="800"/>
              </a:spcBef>
              <a:spcAft>
                <a:spcPts val="0"/>
              </a:spcAft>
              <a:buSzPts val="2000"/>
              <a:buNone/>
              <a:defRPr>
                <a:solidFill>
                  <a:srgbClr val="888888"/>
                </a:solidFill>
              </a:defRPr>
            </a:lvl7pPr>
            <a:lvl8pPr lvl="7" algn="ctr">
              <a:lnSpc>
                <a:spcPct val="90000"/>
              </a:lnSpc>
              <a:spcBef>
                <a:spcPts val="800"/>
              </a:spcBef>
              <a:spcAft>
                <a:spcPts val="0"/>
              </a:spcAft>
              <a:buSzPts val="2000"/>
              <a:buNone/>
              <a:defRPr>
                <a:solidFill>
                  <a:srgbClr val="888888"/>
                </a:solidFill>
              </a:defRPr>
            </a:lvl8pPr>
            <a:lvl9pPr lvl="8" algn="ctr">
              <a:lnSpc>
                <a:spcPct val="90000"/>
              </a:lnSpc>
              <a:spcBef>
                <a:spcPts val="800"/>
              </a:spcBef>
              <a:spcAft>
                <a:spcPts val="0"/>
              </a:spcAft>
              <a:buSzPts val="2000"/>
              <a:buNone/>
              <a:defRPr>
                <a:solidFill>
                  <a:srgbClr val="888888"/>
                </a:solidFill>
              </a:defRPr>
            </a:lvl9pPr>
          </a:lstStyle>
          <a:p>
            <a:endParaRPr/>
          </a:p>
        </p:txBody>
      </p:sp>
      <p:sp>
        <p:nvSpPr>
          <p:cNvPr id="42" name="Google Shape;42;p24"/>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4"/>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4"/>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45"/>
        <p:cNvGrpSpPr/>
        <p:nvPr/>
      </p:nvGrpSpPr>
      <p:grpSpPr>
        <a:xfrm>
          <a:off x="0" y="0"/>
          <a:ext cx="0" cy="0"/>
          <a:chOff x="0" y="0"/>
          <a:chExt cx="0" cy="0"/>
        </a:xfrm>
      </p:grpSpPr>
      <p:grpSp>
        <p:nvGrpSpPr>
          <p:cNvPr id="46" name="Google Shape;46;p25"/>
          <p:cNvGrpSpPr/>
          <p:nvPr/>
        </p:nvGrpSpPr>
        <p:grpSpPr>
          <a:xfrm>
            <a:off x="0" y="3124415"/>
            <a:ext cx="1622332" cy="805061"/>
            <a:chOff x="0" y="2343311"/>
            <a:chExt cx="1217066" cy="603796"/>
          </a:xfrm>
        </p:grpSpPr>
        <p:sp>
          <p:nvSpPr>
            <p:cNvPr id="47" name="Google Shape;47;p25"/>
            <p:cNvSpPr/>
            <p:nvPr/>
          </p:nvSpPr>
          <p:spPr>
            <a:xfrm>
              <a:off x="787514" y="2347123"/>
              <a:ext cx="429552" cy="599984"/>
            </a:xfrm>
            <a:prstGeom prst="roundRect">
              <a:avLst>
                <a:gd name="adj" fmla="val 16667"/>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48" name="Google Shape;48;p25"/>
            <p:cNvSpPr/>
            <p:nvPr/>
          </p:nvSpPr>
          <p:spPr>
            <a:xfrm>
              <a:off x="286370" y="2347123"/>
              <a:ext cx="429552" cy="599984"/>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49" name="Google Shape;49;p25"/>
            <p:cNvSpPr/>
            <p:nvPr/>
          </p:nvSpPr>
          <p:spPr>
            <a:xfrm rot="5400000">
              <a:off x="-192604" y="2535915"/>
              <a:ext cx="599986" cy="214778"/>
            </a:xfrm>
            <a:prstGeom prst="round2SameRect">
              <a:avLst>
                <a:gd name="adj1" fmla="val 29167"/>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grpSp>
        <p:nvGrpSpPr>
          <p:cNvPr id="50" name="Google Shape;50;p25"/>
          <p:cNvGrpSpPr/>
          <p:nvPr/>
        </p:nvGrpSpPr>
        <p:grpSpPr>
          <a:xfrm>
            <a:off x="0" y="5409216"/>
            <a:ext cx="12188825" cy="1462483"/>
            <a:chOff x="0" y="4056912"/>
            <a:chExt cx="9144000" cy="1096862"/>
          </a:xfrm>
        </p:grpSpPr>
        <p:sp>
          <p:nvSpPr>
            <p:cNvPr id="51" name="Google Shape;51;p25"/>
            <p:cNvSpPr/>
            <p:nvPr/>
          </p:nvSpPr>
          <p:spPr>
            <a:xfrm rot="5400000">
              <a:off x="4119794" y="119293"/>
              <a:ext cx="904412" cy="9144000"/>
            </a:xfrm>
            <a:custGeom>
              <a:avLst/>
              <a:gdLst/>
              <a:ahLst/>
              <a:cxnLst/>
              <a:rect l="l" t="t" r="r" b="b"/>
              <a:pathLst>
                <a:path w="904412" h="9144000" extrusionOk="0">
                  <a:moveTo>
                    <a:pt x="0" y="0"/>
                  </a:moveTo>
                  <a:lnTo>
                    <a:pt x="904412" y="0"/>
                  </a:lnTo>
                  <a:lnTo>
                    <a:pt x="904412" y="9144000"/>
                  </a:lnTo>
                  <a:lnTo>
                    <a:pt x="391235" y="9144000"/>
                  </a:lnTo>
                  <a:cubicBezTo>
                    <a:pt x="445385" y="6730684"/>
                    <a:pt x="250230" y="1995757"/>
                    <a:pt x="0" y="0"/>
                  </a:cubicBezTo>
                  <a:close/>
                </a:path>
              </a:pathLst>
            </a:custGeom>
            <a:solidFill>
              <a:schemeClr val="dk1">
                <a:alpha val="784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52" name="Google Shape;52;p25"/>
            <p:cNvSpPr/>
            <p:nvPr/>
          </p:nvSpPr>
          <p:spPr>
            <a:xfrm rot="5400000">
              <a:off x="4023569" y="33343"/>
              <a:ext cx="1096862" cy="9144000"/>
            </a:xfrm>
            <a:custGeom>
              <a:avLst/>
              <a:gdLst/>
              <a:ahLst/>
              <a:cxnLst/>
              <a:rect l="l" t="t" r="r" b="b"/>
              <a:pathLst>
                <a:path w="1096862" h="9144000" extrusionOk="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dk1">
                <a:alpha val="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sp>
        <p:nvSpPr>
          <p:cNvPr id="53" name="Google Shape;53;p25"/>
          <p:cNvSpPr txBox="1">
            <a:spLocks noGrp="1"/>
          </p:cNvSpPr>
          <p:nvPr>
            <p:ph type="title"/>
          </p:nvPr>
        </p:nvSpPr>
        <p:spPr>
          <a:xfrm>
            <a:off x="1828324" y="1932518"/>
            <a:ext cx="9141619" cy="2105367"/>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6000"/>
              <a:buFont typeface="Constantia"/>
              <a:buNone/>
              <a:defRPr sz="6000" b="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25"/>
          <p:cNvSpPr txBox="1">
            <a:spLocks noGrp="1"/>
          </p:cNvSpPr>
          <p:nvPr>
            <p:ph type="body" idx="1"/>
          </p:nvPr>
        </p:nvSpPr>
        <p:spPr>
          <a:xfrm>
            <a:off x="1828324" y="4084264"/>
            <a:ext cx="9141619" cy="933297"/>
          </a:xfrm>
          <a:prstGeom prst="rect">
            <a:avLst/>
          </a:prstGeom>
          <a:noFill/>
          <a:ln>
            <a:noFill/>
          </a:ln>
        </p:spPr>
        <p:txBody>
          <a:bodyPr spcFirstLastPara="1" wrap="square" lIns="121875" tIns="60925" rIns="121875" bIns="60925" anchor="t" anchorCtr="0">
            <a:normAutofit/>
          </a:bodyPr>
          <a:lstStyle>
            <a:lvl1pPr marL="457200" lvl="0" indent="-228600" algn="l">
              <a:lnSpc>
                <a:spcPct val="90000"/>
              </a:lnSpc>
              <a:spcBef>
                <a:spcPts val="1800"/>
              </a:spcBef>
              <a:spcAft>
                <a:spcPts val="0"/>
              </a:spcAft>
              <a:buSzPts val="2800"/>
              <a:buNone/>
              <a:defRPr sz="2800">
                <a:solidFill>
                  <a:srgbClr val="669014"/>
                </a:solidFill>
              </a:defRPr>
            </a:lvl1pPr>
            <a:lvl2pPr marL="914400" lvl="1" indent="-228600" algn="l">
              <a:lnSpc>
                <a:spcPct val="90000"/>
              </a:lnSpc>
              <a:spcBef>
                <a:spcPts val="1200"/>
              </a:spcBef>
              <a:spcAft>
                <a:spcPts val="0"/>
              </a:spcAft>
              <a:buSzPts val="2400"/>
              <a:buNone/>
              <a:defRPr sz="2400">
                <a:solidFill>
                  <a:srgbClr val="888888"/>
                </a:solidFill>
              </a:defRPr>
            </a:lvl2pPr>
            <a:lvl3pPr marL="1371600" lvl="2" indent="-228600" algn="l">
              <a:lnSpc>
                <a:spcPct val="90000"/>
              </a:lnSpc>
              <a:spcBef>
                <a:spcPts val="800"/>
              </a:spcBef>
              <a:spcAft>
                <a:spcPts val="0"/>
              </a:spcAft>
              <a:buSzPts val="2100"/>
              <a:buNone/>
              <a:defRPr sz="2100">
                <a:solidFill>
                  <a:srgbClr val="888888"/>
                </a:solidFill>
              </a:defRPr>
            </a:lvl3pPr>
            <a:lvl4pPr marL="1828800" lvl="3" indent="-228600" algn="l">
              <a:lnSpc>
                <a:spcPct val="90000"/>
              </a:lnSpc>
              <a:spcBef>
                <a:spcPts val="800"/>
              </a:spcBef>
              <a:spcAft>
                <a:spcPts val="0"/>
              </a:spcAft>
              <a:buSzPts val="1900"/>
              <a:buNone/>
              <a:defRPr sz="1900">
                <a:solidFill>
                  <a:srgbClr val="888888"/>
                </a:solidFill>
              </a:defRPr>
            </a:lvl4pPr>
            <a:lvl5pPr marL="2286000" lvl="4" indent="-228600" algn="l">
              <a:lnSpc>
                <a:spcPct val="90000"/>
              </a:lnSpc>
              <a:spcBef>
                <a:spcPts val="800"/>
              </a:spcBef>
              <a:spcAft>
                <a:spcPts val="0"/>
              </a:spcAft>
              <a:buSzPts val="1900"/>
              <a:buNone/>
              <a:defRPr sz="1900">
                <a:solidFill>
                  <a:srgbClr val="888888"/>
                </a:solidFill>
              </a:defRPr>
            </a:lvl5pPr>
            <a:lvl6pPr marL="2743200" lvl="5" indent="-228600" algn="l">
              <a:lnSpc>
                <a:spcPct val="90000"/>
              </a:lnSpc>
              <a:spcBef>
                <a:spcPts val="800"/>
              </a:spcBef>
              <a:spcAft>
                <a:spcPts val="0"/>
              </a:spcAft>
              <a:buSzPts val="1900"/>
              <a:buNone/>
              <a:defRPr sz="1900">
                <a:solidFill>
                  <a:srgbClr val="888888"/>
                </a:solidFill>
              </a:defRPr>
            </a:lvl6pPr>
            <a:lvl7pPr marL="3200400" lvl="6" indent="-228600" algn="l">
              <a:lnSpc>
                <a:spcPct val="90000"/>
              </a:lnSpc>
              <a:spcBef>
                <a:spcPts val="800"/>
              </a:spcBef>
              <a:spcAft>
                <a:spcPts val="0"/>
              </a:spcAft>
              <a:buSzPts val="1900"/>
              <a:buNone/>
              <a:defRPr sz="1900">
                <a:solidFill>
                  <a:srgbClr val="888888"/>
                </a:solidFill>
              </a:defRPr>
            </a:lvl7pPr>
            <a:lvl8pPr marL="3657600" lvl="7" indent="-228600" algn="l">
              <a:lnSpc>
                <a:spcPct val="90000"/>
              </a:lnSpc>
              <a:spcBef>
                <a:spcPts val="800"/>
              </a:spcBef>
              <a:spcAft>
                <a:spcPts val="0"/>
              </a:spcAft>
              <a:buSzPts val="1900"/>
              <a:buNone/>
              <a:defRPr sz="1900">
                <a:solidFill>
                  <a:srgbClr val="888888"/>
                </a:solidFill>
              </a:defRPr>
            </a:lvl8pPr>
            <a:lvl9pPr marL="4114800" lvl="8" indent="-228600" algn="l">
              <a:lnSpc>
                <a:spcPct val="90000"/>
              </a:lnSpc>
              <a:spcBef>
                <a:spcPts val="800"/>
              </a:spcBef>
              <a:spcAft>
                <a:spcPts val="0"/>
              </a:spcAft>
              <a:buSzPts val="1900"/>
              <a:buNone/>
              <a:defRPr sz="1900">
                <a:solidFill>
                  <a:srgbClr val="888888"/>
                </a:solidFill>
              </a:defRPr>
            </a:lvl9pPr>
          </a:lstStyle>
          <a:p>
            <a:endParaRPr/>
          </a:p>
        </p:txBody>
      </p:sp>
      <p:sp>
        <p:nvSpPr>
          <p:cNvPr id="55" name="Google Shape;55;p25"/>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5"/>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5"/>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8"/>
        <p:cNvGrpSpPr/>
        <p:nvPr/>
      </p:nvGrpSpPr>
      <p:grpSpPr>
        <a:xfrm>
          <a:off x="0" y="0"/>
          <a:ext cx="0" cy="0"/>
          <a:chOff x="0" y="0"/>
          <a:chExt cx="0" cy="0"/>
        </a:xfrm>
      </p:grpSpPr>
      <p:sp>
        <p:nvSpPr>
          <p:cNvPr id="59" name="Google Shape;59;p26"/>
          <p:cNvSpPr txBox="1">
            <a:spLocks noGrp="1"/>
          </p:cNvSpPr>
          <p:nvPr>
            <p:ph type="title"/>
          </p:nvPr>
        </p:nvSpPr>
        <p:spPr>
          <a:xfrm>
            <a:off x="1141412"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3600"/>
              <a:buFont typeface="Constant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6"/>
          <p:cNvSpPr txBox="1">
            <a:spLocks noGrp="1"/>
          </p:cNvSpPr>
          <p:nvPr>
            <p:ph type="body" idx="1"/>
          </p:nvPr>
        </p:nvSpPr>
        <p:spPr>
          <a:xfrm>
            <a:off x="1141412" y="1524000"/>
            <a:ext cx="4875530" cy="816429"/>
          </a:xfrm>
          <a:prstGeom prst="rect">
            <a:avLst/>
          </a:prstGeom>
          <a:noFill/>
          <a:ln>
            <a:noFill/>
          </a:ln>
        </p:spPr>
        <p:txBody>
          <a:bodyPr spcFirstLastPara="1" wrap="square" lIns="121875" tIns="60925" rIns="121875" bIns="60925" anchor="ctr" anchorCtr="0">
            <a:normAutofit/>
          </a:bodyPr>
          <a:lstStyle>
            <a:lvl1pPr marL="457200" lvl="0" indent="-228600" algn="l">
              <a:lnSpc>
                <a:spcPct val="90000"/>
              </a:lnSpc>
              <a:spcBef>
                <a:spcPts val="1800"/>
              </a:spcBef>
              <a:spcAft>
                <a:spcPts val="0"/>
              </a:spcAft>
              <a:buSzPts val="2800"/>
              <a:buNone/>
              <a:defRPr sz="2800" b="0">
                <a:solidFill>
                  <a:srgbClr val="669014"/>
                </a:solidFill>
              </a:defRPr>
            </a:lvl1pPr>
            <a:lvl2pPr marL="914400" lvl="1" indent="-228600" algn="l">
              <a:lnSpc>
                <a:spcPct val="90000"/>
              </a:lnSpc>
              <a:spcBef>
                <a:spcPts val="1200"/>
              </a:spcBef>
              <a:spcAft>
                <a:spcPts val="0"/>
              </a:spcAft>
              <a:buSzPts val="2700"/>
              <a:buNone/>
              <a:defRPr sz="2700" b="1"/>
            </a:lvl2pPr>
            <a:lvl3pPr marL="1371600" lvl="2" indent="-228600" algn="l">
              <a:lnSpc>
                <a:spcPct val="90000"/>
              </a:lnSpc>
              <a:spcBef>
                <a:spcPts val="800"/>
              </a:spcBef>
              <a:spcAft>
                <a:spcPts val="0"/>
              </a:spcAft>
              <a:buSzPts val="2400"/>
              <a:buNone/>
              <a:defRPr sz="2400" b="1"/>
            </a:lvl3pPr>
            <a:lvl4pPr marL="1828800" lvl="3" indent="-228600" algn="l">
              <a:lnSpc>
                <a:spcPct val="90000"/>
              </a:lnSpc>
              <a:spcBef>
                <a:spcPts val="800"/>
              </a:spcBef>
              <a:spcAft>
                <a:spcPts val="0"/>
              </a:spcAft>
              <a:buSzPts val="2100"/>
              <a:buNone/>
              <a:defRPr sz="2100" b="1"/>
            </a:lvl4pPr>
            <a:lvl5pPr marL="2286000" lvl="4" indent="-228600" algn="l">
              <a:lnSpc>
                <a:spcPct val="90000"/>
              </a:lnSpc>
              <a:spcBef>
                <a:spcPts val="800"/>
              </a:spcBef>
              <a:spcAft>
                <a:spcPts val="0"/>
              </a:spcAft>
              <a:buSzPts val="2100"/>
              <a:buNone/>
              <a:defRPr sz="2100" b="1"/>
            </a:lvl5pPr>
            <a:lvl6pPr marL="2743200" lvl="5" indent="-228600" algn="l">
              <a:lnSpc>
                <a:spcPct val="90000"/>
              </a:lnSpc>
              <a:spcBef>
                <a:spcPts val="800"/>
              </a:spcBef>
              <a:spcAft>
                <a:spcPts val="0"/>
              </a:spcAft>
              <a:buSzPts val="2100"/>
              <a:buNone/>
              <a:defRPr sz="2100" b="1"/>
            </a:lvl6pPr>
            <a:lvl7pPr marL="3200400" lvl="6" indent="-228600" algn="l">
              <a:lnSpc>
                <a:spcPct val="90000"/>
              </a:lnSpc>
              <a:spcBef>
                <a:spcPts val="800"/>
              </a:spcBef>
              <a:spcAft>
                <a:spcPts val="0"/>
              </a:spcAft>
              <a:buSzPts val="2100"/>
              <a:buNone/>
              <a:defRPr sz="2100" b="1"/>
            </a:lvl7pPr>
            <a:lvl8pPr marL="3657600" lvl="7" indent="-228600" algn="l">
              <a:lnSpc>
                <a:spcPct val="90000"/>
              </a:lnSpc>
              <a:spcBef>
                <a:spcPts val="800"/>
              </a:spcBef>
              <a:spcAft>
                <a:spcPts val="0"/>
              </a:spcAft>
              <a:buSzPts val="2100"/>
              <a:buNone/>
              <a:defRPr sz="2100" b="1"/>
            </a:lvl8pPr>
            <a:lvl9pPr marL="4114800" lvl="8" indent="-228600" algn="l">
              <a:lnSpc>
                <a:spcPct val="90000"/>
              </a:lnSpc>
              <a:spcBef>
                <a:spcPts val="800"/>
              </a:spcBef>
              <a:spcAft>
                <a:spcPts val="0"/>
              </a:spcAft>
              <a:buSzPts val="2100"/>
              <a:buNone/>
              <a:defRPr sz="2100" b="1"/>
            </a:lvl9pPr>
          </a:lstStyle>
          <a:p>
            <a:endParaRPr/>
          </a:p>
        </p:txBody>
      </p:sp>
      <p:sp>
        <p:nvSpPr>
          <p:cNvPr id="61" name="Google Shape;61;p26"/>
          <p:cNvSpPr txBox="1">
            <a:spLocks noGrp="1"/>
          </p:cNvSpPr>
          <p:nvPr>
            <p:ph type="body" idx="2"/>
          </p:nvPr>
        </p:nvSpPr>
        <p:spPr>
          <a:xfrm>
            <a:off x="1141412" y="2413000"/>
            <a:ext cx="4875530" cy="3759199"/>
          </a:xfrm>
          <a:prstGeom prst="rect">
            <a:avLst/>
          </a:prstGeom>
          <a:noFill/>
          <a:ln>
            <a:noFill/>
          </a:ln>
        </p:spPr>
        <p:txBody>
          <a:bodyPr spcFirstLastPara="1" wrap="square" lIns="121875" tIns="60925" rIns="121875" bIns="60925" anchor="t" anchorCtr="0">
            <a:normAutofit/>
          </a:bodyPr>
          <a:lstStyle>
            <a:lvl1pPr marL="457200" lvl="0" indent="-406400" algn="l">
              <a:lnSpc>
                <a:spcPct val="90000"/>
              </a:lnSpc>
              <a:spcBef>
                <a:spcPts val="1800"/>
              </a:spcBef>
              <a:spcAft>
                <a:spcPts val="0"/>
              </a:spcAft>
              <a:buSzPts val="2800"/>
              <a:buChar char="•"/>
              <a:defRPr sz="2800"/>
            </a:lvl1pPr>
            <a:lvl2pPr marL="914400" lvl="1" indent="-381000" algn="l">
              <a:lnSpc>
                <a:spcPct val="90000"/>
              </a:lnSpc>
              <a:spcBef>
                <a:spcPts val="1200"/>
              </a:spcBef>
              <a:spcAft>
                <a:spcPts val="0"/>
              </a:spcAft>
              <a:buSzPts val="2400"/>
              <a:buChar char="–"/>
              <a:defRPr sz="2400"/>
            </a:lvl2pPr>
            <a:lvl3pPr marL="1371600" lvl="2" indent="-355600" algn="l">
              <a:lnSpc>
                <a:spcPct val="90000"/>
              </a:lnSpc>
              <a:spcBef>
                <a:spcPts val="800"/>
              </a:spcBef>
              <a:spcAft>
                <a:spcPts val="0"/>
              </a:spcAft>
              <a:buSzPts val="2000"/>
              <a:buChar char="•"/>
              <a:defRPr sz="2000"/>
            </a:lvl3pPr>
            <a:lvl4pPr marL="1828800" lvl="3" indent="-355600" algn="l">
              <a:lnSpc>
                <a:spcPct val="90000"/>
              </a:lnSpc>
              <a:spcBef>
                <a:spcPts val="800"/>
              </a:spcBef>
              <a:spcAft>
                <a:spcPts val="0"/>
              </a:spcAft>
              <a:buSzPts val="2000"/>
              <a:buChar char="•"/>
              <a:defRPr sz="2000"/>
            </a:lvl4pPr>
            <a:lvl5pPr marL="2286000" lvl="4" indent="-355600" algn="l">
              <a:lnSpc>
                <a:spcPct val="90000"/>
              </a:lnSpc>
              <a:spcBef>
                <a:spcPts val="800"/>
              </a:spcBef>
              <a:spcAft>
                <a:spcPts val="0"/>
              </a:spcAft>
              <a:buSzPts val="2000"/>
              <a:buChar char="•"/>
              <a:defRPr sz="20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62" name="Google Shape;62;p26"/>
          <p:cNvSpPr txBox="1">
            <a:spLocks noGrp="1"/>
          </p:cNvSpPr>
          <p:nvPr>
            <p:ph type="body" idx="3"/>
          </p:nvPr>
        </p:nvSpPr>
        <p:spPr>
          <a:xfrm>
            <a:off x="6094412" y="1524000"/>
            <a:ext cx="4875530" cy="816429"/>
          </a:xfrm>
          <a:prstGeom prst="rect">
            <a:avLst/>
          </a:prstGeom>
          <a:noFill/>
          <a:ln>
            <a:noFill/>
          </a:ln>
        </p:spPr>
        <p:txBody>
          <a:bodyPr spcFirstLastPara="1" wrap="square" lIns="121875" tIns="60925" rIns="121875" bIns="60925" anchor="ctr" anchorCtr="0">
            <a:normAutofit/>
          </a:bodyPr>
          <a:lstStyle>
            <a:lvl1pPr marL="457200" lvl="0" indent="-228600" algn="l">
              <a:lnSpc>
                <a:spcPct val="90000"/>
              </a:lnSpc>
              <a:spcBef>
                <a:spcPts val="1800"/>
              </a:spcBef>
              <a:spcAft>
                <a:spcPts val="0"/>
              </a:spcAft>
              <a:buSzPts val="2800"/>
              <a:buNone/>
              <a:defRPr sz="2800" b="0">
                <a:solidFill>
                  <a:srgbClr val="669014"/>
                </a:solidFill>
              </a:defRPr>
            </a:lvl1pPr>
            <a:lvl2pPr marL="914400" lvl="1" indent="-228600" algn="l">
              <a:lnSpc>
                <a:spcPct val="90000"/>
              </a:lnSpc>
              <a:spcBef>
                <a:spcPts val="1200"/>
              </a:spcBef>
              <a:spcAft>
                <a:spcPts val="0"/>
              </a:spcAft>
              <a:buSzPts val="2700"/>
              <a:buNone/>
              <a:defRPr sz="2700" b="1"/>
            </a:lvl2pPr>
            <a:lvl3pPr marL="1371600" lvl="2" indent="-228600" algn="l">
              <a:lnSpc>
                <a:spcPct val="90000"/>
              </a:lnSpc>
              <a:spcBef>
                <a:spcPts val="800"/>
              </a:spcBef>
              <a:spcAft>
                <a:spcPts val="0"/>
              </a:spcAft>
              <a:buSzPts val="2400"/>
              <a:buNone/>
              <a:defRPr sz="2400" b="1"/>
            </a:lvl3pPr>
            <a:lvl4pPr marL="1828800" lvl="3" indent="-228600" algn="l">
              <a:lnSpc>
                <a:spcPct val="90000"/>
              </a:lnSpc>
              <a:spcBef>
                <a:spcPts val="800"/>
              </a:spcBef>
              <a:spcAft>
                <a:spcPts val="0"/>
              </a:spcAft>
              <a:buSzPts val="2100"/>
              <a:buNone/>
              <a:defRPr sz="2100" b="1"/>
            </a:lvl4pPr>
            <a:lvl5pPr marL="2286000" lvl="4" indent="-228600" algn="l">
              <a:lnSpc>
                <a:spcPct val="90000"/>
              </a:lnSpc>
              <a:spcBef>
                <a:spcPts val="800"/>
              </a:spcBef>
              <a:spcAft>
                <a:spcPts val="0"/>
              </a:spcAft>
              <a:buSzPts val="2100"/>
              <a:buNone/>
              <a:defRPr sz="2100" b="1"/>
            </a:lvl5pPr>
            <a:lvl6pPr marL="2743200" lvl="5" indent="-228600" algn="l">
              <a:lnSpc>
                <a:spcPct val="90000"/>
              </a:lnSpc>
              <a:spcBef>
                <a:spcPts val="800"/>
              </a:spcBef>
              <a:spcAft>
                <a:spcPts val="0"/>
              </a:spcAft>
              <a:buSzPts val="2100"/>
              <a:buNone/>
              <a:defRPr sz="2100" b="1"/>
            </a:lvl6pPr>
            <a:lvl7pPr marL="3200400" lvl="6" indent="-228600" algn="l">
              <a:lnSpc>
                <a:spcPct val="90000"/>
              </a:lnSpc>
              <a:spcBef>
                <a:spcPts val="800"/>
              </a:spcBef>
              <a:spcAft>
                <a:spcPts val="0"/>
              </a:spcAft>
              <a:buSzPts val="2100"/>
              <a:buNone/>
              <a:defRPr sz="2100" b="1"/>
            </a:lvl7pPr>
            <a:lvl8pPr marL="3657600" lvl="7" indent="-228600" algn="l">
              <a:lnSpc>
                <a:spcPct val="90000"/>
              </a:lnSpc>
              <a:spcBef>
                <a:spcPts val="800"/>
              </a:spcBef>
              <a:spcAft>
                <a:spcPts val="0"/>
              </a:spcAft>
              <a:buSzPts val="2100"/>
              <a:buNone/>
              <a:defRPr sz="2100" b="1"/>
            </a:lvl8pPr>
            <a:lvl9pPr marL="4114800" lvl="8" indent="-228600" algn="l">
              <a:lnSpc>
                <a:spcPct val="90000"/>
              </a:lnSpc>
              <a:spcBef>
                <a:spcPts val="800"/>
              </a:spcBef>
              <a:spcAft>
                <a:spcPts val="0"/>
              </a:spcAft>
              <a:buSzPts val="2100"/>
              <a:buNone/>
              <a:defRPr sz="2100" b="1"/>
            </a:lvl9pPr>
          </a:lstStyle>
          <a:p>
            <a:endParaRPr/>
          </a:p>
        </p:txBody>
      </p:sp>
      <p:sp>
        <p:nvSpPr>
          <p:cNvPr id="63" name="Google Shape;63;p26"/>
          <p:cNvSpPr txBox="1">
            <a:spLocks noGrp="1"/>
          </p:cNvSpPr>
          <p:nvPr>
            <p:ph type="body" idx="4"/>
          </p:nvPr>
        </p:nvSpPr>
        <p:spPr>
          <a:xfrm>
            <a:off x="6094412" y="2413000"/>
            <a:ext cx="4875530" cy="3759199"/>
          </a:xfrm>
          <a:prstGeom prst="rect">
            <a:avLst/>
          </a:prstGeom>
          <a:noFill/>
          <a:ln>
            <a:noFill/>
          </a:ln>
        </p:spPr>
        <p:txBody>
          <a:bodyPr spcFirstLastPara="1" wrap="square" lIns="121875" tIns="60925" rIns="121875" bIns="60925" anchor="t" anchorCtr="0">
            <a:normAutofit/>
          </a:bodyPr>
          <a:lstStyle>
            <a:lvl1pPr marL="457200" lvl="0" indent="-406400" algn="l">
              <a:lnSpc>
                <a:spcPct val="90000"/>
              </a:lnSpc>
              <a:spcBef>
                <a:spcPts val="1800"/>
              </a:spcBef>
              <a:spcAft>
                <a:spcPts val="0"/>
              </a:spcAft>
              <a:buSzPts val="2800"/>
              <a:buChar char="•"/>
              <a:defRPr sz="2800"/>
            </a:lvl1pPr>
            <a:lvl2pPr marL="914400" lvl="1" indent="-381000" algn="l">
              <a:lnSpc>
                <a:spcPct val="90000"/>
              </a:lnSpc>
              <a:spcBef>
                <a:spcPts val="1200"/>
              </a:spcBef>
              <a:spcAft>
                <a:spcPts val="0"/>
              </a:spcAft>
              <a:buSzPts val="2400"/>
              <a:buChar char="–"/>
              <a:defRPr sz="2400"/>
            </a:lvl2pPr>
            <a:lvl3pPr marL="1371600" lvl="2" indent="-355600" algn="l">
              <a:lnSpc>
                <a:spcPct val="90000"/>
              </a:lnSpc>
              <a:spcBef>
                <a:spcPts val="800"/>
              </a:spcBef>
              <a:spcAft>
                <a:spcPts val="0"/>
              </a:spcAft>
              <a:buSzPts val="2000"/>
              <a:buChar char="•"/>
              <a:defRPr sz="2000"/>
            </a:lvl3pPr>
            <a:lvl4pPr marL="1828800" lvl="3" indent="-355600" algn="l">
              <a:lnSpc>
                <a:spcPct val="90000"/>
              </a:lnSpc>
              <a:spcBef>
                <a:spcPts val="800"/>
              </a:spcBef>
              <a:spcAft>
                <a:spcPts val="0"/>
              </a:spcAft>
              <a:buSzPts val="2000"/>
              <a:buChar char="•"/>
              <a:defRPr sz="2000"/>
            </a:lvl4pPr>
            <a:lvl5pPr marL="2286000" lvl="4" indent="-355600" algn="l">
              <a:lnSpc>
                <a:spcPct val="90000"/>
              </a:lnSpc>
              <a:spcBef>
                <a:spcPts val="800"/>
              </a:spcBef>
              <a:spcAft>
                <a:spcPts val="0"/>
              </a:spcAft>
              <a:buSzPts val="2000"/>
              <a:buChar char="•"/>
              <a:defRPr sz="20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64" name="Google Shape;64;p26"/>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6"/>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6"/>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27"/>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7"/>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7"/>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7"/>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72"/>
        <p:cNvGrpSpPr/>
        <p:nvPr/>
      </p:nvGrpSpPr>
      <p:grpSpPr>
        <a:xfrm>
          <a:off x="0" y="0"/>
          <a:ext cx="0" cy="0"/>
          <a:chOff x="0" y="0"/>
          <a:chExt cx="0" cy="0"/>
        </a:xfrm>
      </p:grpSpPr>
      <p:grpSp>
        <p:nvGrpSpPr>
          <p:cNvPr id="73" name="Google Shape;73;p28"/>
          <p:cNvGrpSpPr/>
          <p:nvPr/>
        </p:nvGrpSpPr>
        <p:grpSpPr>
          <a:xfrm>
            <a:off x="0" y="5409216"/>
            <a:ext cx="12188825" cy="1462483"/>
            <a:chOff x="0" y="4056912"/>
            <a:chExt cx="9144000" cy="1096862"/>
          </a:xfrm>
        </p:grpSpPr>
        <p:sp>
          <p:nvSpPr>
            <p:cNvPr id="74" name="Google Shape;74;p28"/>
            <p:cNvSpPr/>
            <p:nvPr/>
          </p:nvSpPr>
          <p:spPr>
            <a:xfrm rot="5400000">
              <a:off x="4119794" y="119293"/>
              <a:ext cx="904412" cy="9144000"/>
            </a:xfrm>
            <a:custGeom>
              <a:avLst/>
              <a:gdLst/>
              <a:ahLst/>
              <a:cxnLst/>
              <a:rect l="l" t="t" r="r" b="b"/>
              <a:pathLst>
                <a:path w="904412" h="9144000" extrusionOk="0">
                  <a:moveTo>
                    <a:pt x="0" y="0"/>
                  </a:moveTo>
                  <a:lnTo>
                    <a:pt x="904412" y="0"/>
                  </a:lnTo>
                  <a:lnTo>
                    <a:pt x="904412" y="9144000"/>
                  </a:lnTo>
                  <a:lnTo>
                    <a:pt x="391235" y="9144000"/>
                  </a:lnTo>
                  <a:cubicBezTo>
                    <a:pt x="445385" y="6730684"/>
                    <a:pt x="250230" y="1995757"/>
                    <a:pt x="0" y="0"/>
                  </a:cubicBezTo>
                  <a:close/>
                </a:path>
              </a:pathLst>
            </a:custGeom>
            <a:solidFill>
              <a:schemeClr val="dk1">
                <a:alpha val="784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sp>
          <p:nvSpPr>
            <p:cNvPr id="75" name="Google Shape;75;p28"/>
            <p:cNvSpPr/>
            <p:nvPr/>
          </p:nvSpPr>
          <p:spPr>
            <a:xfrm rot="5400000">
              <a:off x="4023569" y="33343"/>
              <a:ext cx="1096862" cy="9144000"/>
            </a:xfrm>
            <a:custGeom>
              <a:avLst/>
              <a:gdLst/>
              <a:ahLst/>
              <a:cxnLst/>
              <a:rect l="l" t="t" r="r" b="b"/>
              <a:pathLst>
                <a:path w="1096862" h="9144000" extrusionOk="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dk1">
                <a:alpha val="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Constantia"/>
                <a:ea typeface="Constantia"/>
                <a:cs typeface="Constantia"/>
                <a:sym typeface="Constantia"/>
              </a:endParaRPr>
            </a:p>
          </p:txBody>
        </p:sp>
      </p:grpSp>
      <p:sp>
        <p:nvSpPr>
          <p:cNvPr id="76" name="Google Shape;76;p28"/>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8"/>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8"/>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9"/>
        <p:cNvGrpSpPr/>
        <p:nvPr/>
      </p:nvGrpSpPr>
      <p:grpSpPr>
        <a:xfrm>
          <a:off x="0" y="0"/>
          <a:ext cx="0" cy="0"/>
          <a:chOff x="0" y="0"/>
          <a:chExt cx="0" cy="0"/>
        </a:xfrm>
      </p:grpSpPr>
      <p:sp>
        <p:nvSpPr>
          <p:cNvPr id="80" name="Google Shape;80;p29"/>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3600"/>
              <a:buFont typeface="Constantia"/>
              <a:buNone/>
              <a:defRPr sz="36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9"/>
          <p:cNvSpPr txBox="1">
            <a:spLocks noGrp="1"/>
          </p:cNvSpPr>
          <p:nvPr>
            <p:ph type="body" idx="1"/>
          </p:nvPr>
        </p:nvSpPr>
        <p:spPr>
          <a:xfrm>
            <a:off x="4875530" y="1600200"/>
            <a:ext cx="6094413" cy="4572000"/>
          </a:xfrm>
          <a:prstGeom prst="rect">
            <a:avLst/>
          </a:prstGeom>
          <a:noFill/>
          <a:ln>
            <a:noFill/>
          </a:ln>
        </p:spPr>
        <p:txBody>
          <a:bodyPr spcFirstLastPara="1" wrap="square" lIns="121875" tIns="60925" rIns="121875" bIns="60925" anchor="t" anchorCtr="0">
            <a:normAutofit/>
          </a:bodyPr>
          <a:lstStyle>
            <a:lvl1pPr marL="457200" lvl="0" indent="-406400" algn="l">
              <a:lnSpc>
                <a:spcPct val="90000"/>
              </a:lnSpc>
              <a:spcBef>
                <a:spcPts val="1800"/>
              </a:spcBef>
              <a:spcAft>
                <a:spcPts val="0"/>
              </a:spcAft>
              <a:buSzPts val="2800"/>
              <a:buChar char="•"/>
              <a:defRPr sz="2800"/>
            </a:lvl1pPr>
            <a:lvl2pPr marL="914400" lvl="1" indent="-381000" algn="l">
              <a:lnSpc>
                <a:spcPct val="90000"/>
              </a:lnSpc>
              <a:spcBef>
                <a:spcPts val="1200"/>
              </a:spcBef>
              <a:spcAft>
                <a:spcPts val="0"/>
              </a:spcAft>
              <a:buSzPts val="2400"/>
              <a:buChar char="–"/>
              <a:defRPr sz="2400"/>
            </a:lvl2pPr>
            <a:lvl3pPr marL="1371600" lvl="2" indent="-355600" algn="l">
              <a:lnSpc>
                <a:spcPct val="90000"/>
              </a:lnSpc>
              <a:spcBef>
                <a:spcPts val="800"/>
              </a:spcBef>
              <a:spcAft>
                <a:spcPts val="0"/>
              </a:spcAft>
              <a:buSzPts val="2000"/>
              <a:buChar char="•"/>
              <a:defRPr sz="2000"/>
            </a:lvl3pPr>
            <a:lvl4pPr marL="1828800" lvl="3" indent="-355600" algn="l">
              <a:lnSpc>
                <a:spcPct val="90000"/>
              </a:lnSpc>
              <a:spcBef>
                <a:spcPts val="800"/>
              </a:spcBef>
              <a:spcAft>
                <a:spcPts val="0"/>
              </a:spcAft>
              <a:buSzPts val="2000"/>
              <a:buChar char="•"/>
              <a:defRPr sz="2000"/>
            </a:lvl4pPr>
            <a:lvl5pPr marL="2286000" lvl="4" indent="-355600" algn="l">
              <a:lnSpc>
                <a:spcPct val="90000"/>
              </a:lnSpc>
              <a:spcBef>
                <a:spcPts val="800"/>
              </a:spcBef>
              <a:spcAft>
                <a:spcPts val="0"/>
              </a:spcAft>
              <a:buSzPts val="2000"/>
              <a:buChar char="•"/>
              <a:defRPr sz="20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82" name="Google Shape;82;p29"/>
          <p:cNvSpPr txBox="1">
            <a:spLocks noGrp="1"/>
          </p:cNvSpPr>
          <p:nvPr>
            <p:ph type="body" idx="2"/>
          </p:nvPr>
        </p:nvSpPr>
        <p:spPr>
          <a:xfrm>
            <a:off x="1218883" y="1600202"/>
            <a:ext cx="3453500" cy="4571999"/>
          </a:xfrm>
          <a:prstGeom prst="rect">
            <a:avLst/>
          </a:prstGeom>
          <a:noFill/>
          <a:ln>
            <a:noFill/>
          </a:ln>
        </p:spPr>
        <p:txBody>
          <a:bodyPr spcFirstLastPara="1" wrap="square" lIns="121875" tIns="60925" rIns="121875" bIns="60925" anchor="t" anchorCtr="0">
            <a:normAutofit/>
          </a:bodyPr>
          <a:lstStyle>
            <a:lvl1pPr marL="457200" lvl="0" indent="-228600" algn="l">
              <a:lnSpc>
                <a:spcPct val="90000"/>
              </a:lnSpc>
              <a:spcBef>
                <a:spcPts val="1800"/>
              </a:spcBef>
              <a:spcAft>
                <a:spcPts val="0"/>
              </a:spcAft>
              <a:buSzPts val="2800"/>
              <a:buNone/>
              <a:defRPr sz="2800">
                <a:solidFill>
                  <a:srgbClr val="669014"/>
                </a:solidFill>
              </a:defRPr>
            </a:lvl1pPr>
            <a:lvl2pPr marL="914400" lvl="1" indent="-228600" algn="l">
              <a:lnSpc>
                <a:spcPct val="90000"/>
              </a:lnSpc>
              <a:spcBef>
                <a:spcPts val="1200"/>
              </a:spcBef>
              <a:spcAft>
                <a:spcPts val="0"/>
              </a:spcAft>
              <a:buSzPts val="1600"/>
              <a:buNone/>
              <a:defRPr sz="1600"/>
            </a:lvl2pPr>
            <a:lvl3pPr marL="1371600" lvl="2" indent="-228600" algn="l">
              <a:lnSpc>
                <a:spcPct val="90000"/>
              </a:lnSpc>
              <a:spcBef>
                <a:spcPts val="800"/>
              </a:spcBef>
              <a:spcAft>
                <a:spcPts val="0"/>
              </a:spcAft>
              <a:buSzPts val="1300"/>
              <a:buNone/>
              <a:defRPr sz="1300"/>
            </a:lvl3pPr>
            <a:lvl4pPr marL="1828800" lvl="3" indent="-228600" algn="l">
              <a:lnSpc>
                <a:spcPct val="90000"/>
              </a:lnSpc>
              <a:spcBef>
                <a:spcPts val="800"/>
              </a:spcBef>
              <a:spcAft>
                <a:spcPts val="0"/>
              </a:spcAft>
              <a:buSzPts val="1200"/>
              <a:buNone/>
              <a:defRPr sz="1200"/>
            </a:lvl4pPr>
            <a:lvl5pPr marL="2286000" lvl="4" indent="-228600" algn="l">
              <a:lnSpc>
                <a:spcPct val="90000"/>
              </a:lnSpc>
              <a:spcBef>
                <a:spcPts val="800"/>
              </a:spcBef>
              <a:spcAft>
                <a:spcPts val="0"/>
              </a:spcAft>
              <a:buSzPts val="1200"/>
              <a:buNone/>
              <a:defRPr sz="1200"/>
            </a:lvl5pPr>
            <a:lvl6pPr marL="2743200" lvl="5" indent="-228600" algn="l">
              <a:lnSpc>
                <a:spcPct val="90000"/>
              </a:lnSpc>
              <a:spcBef>
                <a:spcPts val="800"/>
              </a:spcBef>
              <a:spcAft>
                <a:spcPts val="0"/>
              </a:spcAft>
              <a:buSzPts val="1200"/>
              <a:buNone/>
              <a:defRPr sz="1200"/>
            </a:lvl6pPr>
            <a:lvl7pPr marL="3200400" lvl="6" indent="-228600" algn="l">
              <a:lnSpc>
                <a:spcPct val="90000"/>
              </a:lnSpc>
              <a:spcBef>
                <a:spcPts val="800"/>
              </a:spcBef>
              <a:spcAft>
                <a:spcPts val="0"/>
              </a:spcAft>
              <a:buSzPts val="1200"/>
              <a:buNone/>
              <a:defRPr sz="1200"/>
            </a:lvl7pPr>
            <a:lvl8pPr marL="3657600" lvl="7" indent="-228600" algn="l">
              <a:lnSpc>
                <a:spcPct val="90000"/>
              </a:lnSpc>
              <a:spcBef>
                <a:spcPts val="800"/>
              </a:spcBef>
              <a:spcAft>
                <a:spcPts val="0"/>
              </a:spcAft>
              <a:buSzPts val="1200"/>
              <a:buNone/>
              <a:defRPr sz="1200"/>
            </a:lvl8pPr>
            <a:lvl9pPr marL="4114800" lvl="8" indent="-228600" algn="l">
              <a:lnSpc>
                <a:spcPct val="90000"/>
              </a:lnSpc>
              <a:spcBef>
                <a:spcPts val="800"/>
              </a:spcBef>
              <a:spcAft>
                <a:spcPts val="0"/>
              </a:spcAft>
              <a:buSzPts val="1200"/>
              <a:buNone/>
              <a:defRPr sz="1200"/>
            </a:lvl9pPr>
          </a:lstStyle>
          <a:p>
            <a:endParaRPr/>
          </a:p>
        </p:txBody>
      </p:sp>
      <p:sp>
        <p:nvSpPr>
          <p:cNvPr id="83" name="Google Shape;83;p29"/>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9"/>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9"/>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6"/>
        <p:cNvGrpSpPr/>
        <p:nvPr/>
      </p:nvGrpSpPr>
      <p:grpSpPr>
        <a:xfrm>
          <a:off x="0" y="0"/>
          <a:ext cx="0" cy="0"/>
          <a:chOff x="0" y="0"/>
          <a:chExt cx="0" cy="0"/>
        </a:xfrm>
      </p:grpSpPr>
      <p:sp>
        <p:nvSpPr>
          <p:cNvPr id="87" name="Google Shape;87;p30"/>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lvl="0" algn="l">
              <a:spcBef>
                <a:spcPts val="0"/>
              </a:spcBef>
              <a:spcAft>
                <a:spcPts val="0"/>
              </a:spcAft>
              <a:buClr>
                <a:schemeClr val="dk1"/>
              </a:buClr>
              <a:buSzPts val="3600"/>
              <a:buFont typeface="Constantia"/>
              <a:buNone/>
              <a:defRPr sz="36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30" descr="An empty placeholder to add an image. Click on the placeholder and select the image that you wish to add"/>
          <p:cNvSpPr>
            <a:spLocks noGrp="1"/>
          </p:cNvSpPr>
          <p:nvPr>
            <p:ph type="pic" idx="2"/>
          </p:nvPr>
        </p:nvSpPr>
        <p:spPr>
          <a:xfrm>
            <a:off x="1218887" y="1600200"/>
            <a:ext cx="6703850" cy="3657600"/>
          </a:xfrm>
          <a:prstGeom prst="roundRect">
            <a:avLst>
              <a:gd name="adj" fmla="val 3098"/>
            </a:avLst>
          </a:prstGeom>
          <a:noFill/>
          <a:ln>
            <a:noFill/>
          </a:ln>
        </p:spPr>
      </p:sp>
      <p:sp>
        <p:nvSpPr>
          <p:cNvPr id="89" name="Google Shape;89;p30"/>
          <p:cNvSpPr txBox="1">
            <a:spLocks noGrp="1"/>
          </p:cNvSpPr>
          <p:nvPr>
            <p:ph type="body" idx="1"/>
          </p:nvPr>
        </p:nvSpPr>
        <p:spPr>
          <a:xfrm>
            <a:off x="8125883" y="1600200"/>
            <a:ext cx="2844059" cy="3759200"/>
          </a:xfrm>
          <a:prstGeom prst="rect">
            <a:avLst/>
          </a:prstGeom>
          <a:noFill/>
          <a:ln>
            <a:noFill/>
          </a:ln>
        </p:spPr>
        <p:txBody>
          <a:bodyPr spcFirstLastPara="1" wrap="square" lIns="121875" tIns="60925" rIns="121875" bIns="60925" anchor="b" anchorCtr="0">
            <a:normAutofit/>
          </a:bodyPr>
          <a:lstStyle>
            <a:lvl1pPr marL="457200" lvl="0" indent="-228600" algn="l">
              <a:lnSpc>
                <a:spcPct val="90000"/>
              </a:lnSpc>
              <a:spcBef>
                <a:spcPts val="1800"/>
              </a:spcBef>
              <a:spcAft>
                <a:spcPts val="0"/>
              </a:spcAft>
              <a:buSzPts val="2800"/>
              <a:buNone/>
              <a:defRPr sz="2800">
                <a:solidFill>
                  <a:srgbClr val="669014"/>
                </a:solidFill>
              </a:defRPr>
            </a:lvl1pPr>
            <a:lvl2pPr marL="914400" lvl="1" indent="-228600" algn="l">
              <a:lnSpc>
                <a:spcPct val="90000"/>
              </a:lnSpc>
              <a:spcBef>
                <a:spcPts val="1200"/>
              </a:spcBef>
              <a:spcAft>
                <a:spcPts val="0"/>
              </a:spcAft>
              <a:buSzPts val="1600"/>
              <a:buNone/>
              <a:defRPr sz="1600"/>
            </a:lvl2pPr>
            <a:lvl3pPr marL="1371600" lvl="2" indent="-228600" algn="l">
              <a:lnSpc>
                <a:spcPct val="90000"/>
              </a:lnSpc>
              <a:spcBef>
                <a:spcPts val="800"/>
              </a:spcBef>
              <a:spcAft>
                <a:spcPts val="0"/>
              </a:spcAft>
              <a:buSzPts val="1300"/>
              <a:buNone/>
              <a:defRPr sz="1300"/>
            </a:lvl3pPr>
            <a:lvl4pPr marL="1828800" lvl="3" indent="-228600" algn="l">
              <a:lnSpc>
                <a:spcPct val="90000"/>
              </a:lnSpc>
              <a:spcBef>
                <a:spcPts val="800"/>
              </a:spcBef>
              <a:spcAft>
                <a:spcPts val="0"/>
              </a:spcAft>
              <a:buSzPts val="1200"/>
              <a:buNone/>
              <a:defRPr sz="1200"/>
            </a:lvl4pPr>
            <a:lvl5pPr marL="2286000" lvl="4" indent="-228600" algn="l">
              <a:lnSpc>
                <a:spcPct val="90000"/>
              </a:lnSpc>
              <a:spcBef>
                <a:spcPts val="800"/>
              </a:spcBef>
              <a:spcAft>
                <a:spcPts val="0"/>
              </a:spcAft>
              <a:buSzPts val="1200"/>
              <a:buNone/>
              <a:defRPr sz="1200"/>
            </a:lvl5pPr>
            <a:lvl6pPr marL="2743200" lvl="5" indent="-228600" algn="l">
              <a:lnSpc>
                <a:spcPct val="90000"/>
              </a:lnSpc>
              <a:spcBef>
                <a:spcPts val="800"/>
              </a:spcBef>
              <a:spcAft>
                <a:spcPts val="0"/>
              </a:spcAft>
              <a:buSzPts val="1200"/>
              <a:buNone/>
              <a:defRPr sz="1200"/>
            </a:lvl6pPr>
            <a:lvl7pPr marL="3200400" lvl="6" indent="-228600" algn="l">
              <a:lnSpc>
                <a:spcPct val="90000"/>
              </a:lnSpc>
              <a:spcBef>
                <a:spcPts val="800"/>
              </a:spcBef>
              <a:spcAft>
                <a:spcPts val="0"/>
              </a:spcAft>
              <a:buSzPts val="1200"/>
              <a:buNone/>
              <a:defRPr sz="1200"/>
            </a:lvl7pPr>
            <a:lvl8pPr marL="3657600" lvl="7" indent="-228600" algn="l">
              <a:lnSpc>
                <a:spcPct val="90000"/>
              </a:lnSpc>
              <a:spcBef>
                <a:spcPts val="800"/>
              </a:spcBef>
              <a:spcAft>
                <a:spcPts val="0"/>
              </a:spcAft>
              <a:buSzPts val="1200"/>
              <a:buNone/>
              <a:defRPr sz="1200"/>
            </a:lvl8pPr>
            <a:lvl9pPr marL="4114800" lvl="8" indent="-228600" algn="l">
              <a:lnSpc>
                <a:spcPct val="90000"/>
              </a:lnSpc>
              <a:spcBef>
                <a:spcPts val="800"/>
              </a:spcBef>
              <a:spcAft>
                <a:spcPts val="0"/>
              </a:spcAft>
              <a:buSzPts val="1200"/>
              <a:buNone/>
              <a:defRPr sz="1200"/>
            </a:lvl9pPr>
          </a:lstStyle>
          <a:p>
            <a:endParaRPr/>
          </a:p>
        </p:txBody>
      </p:sp>
      <p:sp>
        <p:nvSpPr>
          <p:cNvPr id="90" name="Google Shape;90;p30"/>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0"/>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30"/>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21"/>
          <p:cNvGrpSpPr/>
          <p:nvPr/>
        </p:nvGrpSpPr>
        <p:grpSpPr>
          <a:xfrm>
            <a:off x="0" y="5409216"/>
            <a:ext cx="12188825" cy="1462483"/>
            <a:chOff x="0" y="4056912"/>
            <a:chExt cx="9144000" cy="1096862"/>
          </a:xfrm>
        </p:grpSpPr>
        <p:sp>
          <p:nvSpPr>
            <p:cNvPr id="11" name="Google Shape;11;p21"/>
            <p:cNvSpPr/>
            <p:nvPr/>
          </p:nvSpPr>
          <p:spPr>
            <a:xfrm rot="5400000">
              <a:off x="4119794" y="119293"/>
              <a:ext cx="904412" cy="9144000"/>
            </a:xfrm>
            <a:custGeom>
              <a:avLst/>
              <a:gdLst/>
              <a:ahLst/>
              <a:cxnLst/>
              <a:rect l="l" t="t" r="r" b="b"/>
              <a:pathLst>
                <a:path w="904412" h="9144000" extrusionOk="0">
                  <a:moveTo>
                    <a:pt x="0" y="0"/>
                  </a:moveTo>
                  <a:lnTo>
                    <a:pt x="904412" y="0"/>
                  </a:lnTo>
                  <a:lnTo>
                    <a:pt x="904412" y="9144000"/>
                  </a:lnTo>
                  <a:lnTo>
                    <a:pt x="391235" y="9144000"/>
                  </a:lnTo>
                  <a:cubicBezTo>
                    <a:pt x="445385" y="6730684"/>
                    <a:pt x="250230" y="1995757"/>
                    <a:pt x="0" y="0"/>
                  </a:cubicBezTo>
                  <a:close/>
                </a:path>
              </a:pathLst>
            </a:custGeom>
            <a:solidFill>
              <a:schemeClr val="dk1">
                <a:alpha val="784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nstantia"/>
                <a:ea typeface="Constantia"/>
                <a:cs typeface="Constantia"/>
                <a:sym typeface="Constantia"/>
              </a:endParaRPr>
            </a:p>
          </p:txBody>
        </p:sp>
        <p:sp>
          <p:nvSpPr>
            <p:cNvPr id="12" name="Google Shape;12;p21"/>
            <p:cNvSpPr/>
            <p:nvPr/>
          </p:nvSpPr>
          <p:spPr>
            <a:xfrm rot="5400000">
              <a:off x="4023569" y="33343"/>
              <a:ext cx="1096862" cy="9144000"/>
            </a:xfrm>
            <a:custGeom>
              <a:avLst/>
              <a:gdLst/>
              <a:ahLst/>
              <a:cxnLst/>
              <a:rect l="l" t="t" r="r" b="b"/>
              <a:pathLst>
                <a:path w="1096862" h="9144000" extrusionOk="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dk1">
                <a:alpha val="470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nstantia"/>
                <a:ea typeface="Constantia"/>
                <a:cs typeface="Constantia"/>
                <a:sym typeface="Constantia"/>
              </a:endParaRPr>
            </a:p>
          </p:txBody>
        </p:sp>
      </p:grpSp>
      <p:grpSp>
        <p:nvGrpSpPr>
          <p:cNvPr id="13" name="Google Shape;13;p21"/>
          <p:cNvGrpSpPr/>
          <p:nvPr/>
        </p:nvGrpSpPr>
        <p:grpSpPr>
          <a:xfrm>
            <a:off x="1" y="800551"/>
            <a:ext cx="1063023" cy="524183"/>
            <a:chOff x="0" y="452558"/>
            <a:chExt cx="914400" cy="524182"/>
          </a:xfrm>
        </p:grpSpPr>
        <p:sp>
          <p:nvSpPr>
            <p:cNvPr id="14" name="Google Shape;14;p21"/>
            <p:cNvSpPr/>
            <p:nvPr/>
          </p:nvSpPr>
          <p:spPr>
            <a:xfrm>
              <a:off x="591671" y="452558"/>
              <a:ext cx="322729" cy="524180"/>
            </a:xfrm>
            <a:prstGeom prst="roundRect">
              <a:avLst>
                <a:gd name="adj" fmla="val 16667"/>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nstantia"/>
                <a:ea typeface="Constantia"/>
                <a:cs typeface="Constantia"/>
                <a:sym typeface="Constantia"/>
              </a:endParaRPr>
            </a:p>
          </p:txBody>
        </p:sp>
        <p:sp>
          <p:nvSpPr>
            <p:cNvPr id="15" name="Google Shape;15;p21"/>
            <p:cNvSpPr/>
            <p:nvPr/>
          </p:nvSpPr>
          <p:spPr>
            <a:xfrm>
              <a:off x="215154" y="452558"/>
              <a:ext cx="322729" cy="524180"/>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nstantia"/>
                <a:ea typeface="Constantia"/>
                <a:cs typeface="Constantia"/>
                <a:sym typeface="Constantia"/>
              </a:endParaRPr>
            </a:p>
          </p:txBody>
        </p:sp>
        <p:sp>
          <p:nvSpPr>
            <p:cNvPr id="16" name="Google Shape;16;p21"/>
            <p:cNvSpPr/>
            <p:nvPr/>
          </p:nvSpPr>
          <p:spPr>
            <a:xfrm rot="5400000">
              <a:off x="-181408" y="633966"/>
              <a:ext cx="524182" cy="161366"/>
            </a:xfrm>
            <a:prstGeom prst="round2SameRect">
              <a:avLst>
                <a:gd name="adj1" fmla="val 29167"/>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onstantia"/>
                <a:ea typeface="Constantia"/>
                <a:cs typeface="Constantia"/>
                <a:sym typeface="Constantia"/>
              </a:endParaRPr>
            </a:p>
          </p:txBody>
        </p:sp>
      </p:grpSp>
      <p:sp>
        <p:nvSpPr>
          <p:cNvPr id="17" name="Google Shape;17;p21"/>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lvl1pPr marR="0" lvl="0" algn="l" rtl="0">
              <a:spcBef>
                <a:spcPts val="0"/>
              </a:spcBef>
              <a:spcAft>
                <a:spcPts val="0"/>
              </a:spcAft>
              <a:buClr>
                <a:schemeClr val="dk1"/>
              </a:buClr>
              <a:buSzPts val="3600"/>
              <a:buFont typeface="Constantia"/>
              <a:buNone/>
              <a:defRPr sz="3600" b="0" i="0" u="none" strike="noStrike" cap="none">
                <a:solidFill>
                  <a:schemeClr val="dk1"/>
                </a:solidFill>
                <a:latin typeface="Constantia"/>
                <a:ea typeface="Constantia"/>
                <a:cs typeface="Constantia"/>
                <a:sym typeface="Constant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21"/>
          <p:cNvSpPr txBox="1">
            <a:spLocks noGrp="1"/>
          </p:cNvSpPr>
          <p:nvPr>
            <p:ph type="body" idx="1"/>
          </p:nvPr>
        </p:nvSpPr>
        <p:spPr>
          <a:xfrm>
            <a:off x="1218883" y="1600200"/>
            <a:ext cx="9751060" cy="4572000"/>
          </a:xfrm>
          <a:prstGeom prst="rect">
            <a:avLst/>
          </a:prstGeom>
          <a:noFill/>
          <a:ln>
            <a:noFill/>
          </a:ln>
        </p:spPr>
        <p:txBody>
          <a:bodyPr spcFirstLastPara="1" wrap="square" lIns="121875" tIns="60925" rIns="121875" bIns="60925" anchor="t" anchorCtr="0">
            <a:normAutofit/>
          </a:bodyPr>
          <a:lstStyle>
            <a:lvl1pPr marL="457200" marR="0" lvl="0" indent="-406400" algn="l" rtl="0">
              <a:lnSpc>
                <a:spcPct val="90000"/>
              </a:lnSpc>
              <a:spcBef>
                <a:spcPts val="1800"/>
              </a:spcBef>
              <a:spcAft>
                <a:spcPts val="0"/>
              </a:spcAft>
              <a:buClr>
                <a:srgbClr val="669014"/>
              </a:buClr>
              <a:buSzPts val="2800"/>
              <a:buFont typeface="Arial"/>
              <a:buChar char="•"/>
              <a:defRPr sz="2800" b="0" i="0" u="none" strike="noStrike" cap="none">
                <a:solidFill>
                  <a:schemeClr val="dk1"/>
                </a:solidFill>
                <a:latin typeface="Constantia"/>
                <a:ea typeface="Constantia"/>
                <a:cs typeface="Constantia"/>
                <a:sym typeface="Constantia"/>
              </a:defRPr>
            </a:lvl1pPr>
            <a:lvl2pPr marL="914400" marR="0" lvl="1" indent="-381000" algn="l" rtl="0">
              <a:lnSpc>
                <a:spcPct val="90000"/>
              </a:lnSpc>
              <a:spcBef>
                <a:spcPts val="1200"/>
              </a:spcBef>
              <a:spcAft>
                <a:spcPts val="0"/>
              </a:spcAft>
              <a:buClr>
                <a:srgbClr val="669014"/>
              </a:buClr>
              <a:buSzPts val="2400"/>
              <a:buFont typeface="Arial"/>
              <a:buChar char="–"/>
              <a:defRPr sz="2400" b="0" i="0" u="none" strike="noStrike" cap="none">
                <a:solidFill>
                  <a:schemeClr val="dk1"/>
                </a:solidFill>
                <a:latin typeface="Constantia"/>
                <a:ea typeface="Constantia"/>
                <a:cs typeface="Constantia"/>
                <a:sym typeface="Constantia"/>
              </a:defRPr>
            </a:lvl2pPr>
            <a:lvl3pPr marL="1371600" marR="0" lvl="2" indent="-355600" algn="l" rtl="0">
              <a:lnSpc>
                <a:spcPct val="90000"/>
              </a:lnSpc>
              <a:spcBef>
                <a:spcPts val="800"/>
              </a:spcBef>
              <a:spcAft>
                <a:spcPts val="0"/>
              </a:spcAft>
              <a:buClr>
                <a:srgbClr val="669014"/>
              </a:buClr>
              <a:buSzPts val="20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55600" algn="l" rtl="0">
              <a:lnSpc>
                <a:spcPct val="90000"/>
              </a:lnSpc>
              <a:spcBef>
                <a:spcPts val="800"/>
              </a:spcBef>
              <a:spcAft>
                <a:spcPts val="0"/>
              </a:spcAft>
              <a:buClr>
                <a:srgbClr val="669014"/>
              </a:buClr>
              <a:buSzPts val="2000"/>
              <a:buFont typeface="Arial"/>
              <a:buChar char="•"/>
              <a:defRPr sz="2000" b="0" i="0" u="none" strike="noStrike" cap="none">
                <a:solidFill>
                  <a:schemeClr val="dk1"/>
                </a:solidFill>
                <a:latin typeface="Constantia"/>
                <a:ea typeface="Constantia"/>
                <a:cs typeface="Constantia"/>
                <a:sym typeface="Constantia"/>
              </a:defRPr>
            </a:lvl4pPr>
            <a:lvl5pPr marL="2286000" marR="0" lvl="4" indent="-355600" algn="l" rtl="0">
              <a:lnSpc>
                <a:spcPct val="90000"/>
              </a:lnSpc>
              <a:spcBef>
                <a:spcPts val="800"/>
              </a:spcBef>
              <a:spcAft>
                <a:spcPts val="0"/>
              </a:spcAft>
              <a:buClr>
                <a:srgbClr val="669014"/>
              </a:buClr>
              <a:buSzPts val="2000"/>
              <a:buFont typeface="Arial"/>
              <a:buChar char="•"/>
              <a:defRPr sz="2000" b="0" i="0" u="none" strike="noStrike" cap="none">
                <a:solidFill>
                  <a:schemeClr val="dk1"/>
                </a:solidFill>
                <a:latin typeface="Constantia"/>
                <a:ea typeface="Constantia"/>
                <a:cs typeface="Constantia"/>
                <a:sym typeface="Constantia"/>
              </a:defRPr>
            </a:lvl5pPr>
            <a:lvl6pPr marL="2743200" marR="0" lvl="5" indent="-355600" algn="l" rtl="0">
              <a:lnSpc>
                <a:spcPct val="90000"/>
              </a:lnSpc>
              <a:spcBef>
                <a:spcPts val="800"/>
              </a:spcBef>
              <a:spcAft>
                <a:spcPts val="0"/>
              </a:spcAft>
              <a:buClr>
                <a:schemeClr val="accent1"/>
              </a:buClr>
              <a:buSzPts val="2000"/>
              <a:buFont typeface="Arial"/>
              <a:buChar char="•"/>
              <a:defRPr sz="2000" b="0" i="0" u="none" strike="noStrike" cap="none">
                <a:solidFill>
                  <a:schemeClr val="dk1"/>
                </a:solidFill>
                <a:latin typeface="Constantia"/>
                <a:ea typeface="Constantia"/>
                <a:cs typeface="Constantia"/>
                <a:sym typeface="Constantia"/>
              </a:defRPr>
            </a:lvl6pPr>
            <a:lvl7pPr marL="3200400" marR="0" lvl="6" indent="-355600" algn="l" rtl="0">
              <a:lnSpc>
                <a:spcPct val="90000"/>
              </a:lnSpc>
              <a:spcBef>
                <a:spcPts val="800"/>
              </a:spcBef>
              <a:spcAft>
                <a:spcPts val="0"/>
              </a:spcAft>
              <a:buClr>
                <a:schemeClr val="accent1"/>
              </a:buClr>
              <a:buSzPts val="2000"/>
              <a:buFont typeface="Arial"/>
              <a:buChar char="•"/>
              <a:defRPr sz="2000" b="0" i="0" u="none" strike="noStrike" cap="none">
                <a:solidFill>
                  <a:schemeClr val="dk1"/>
                </a:solidFill>
                <a:latin typeface="Constantia"/>
                <a:ea typeface="Constantia"/>
                <a:cs typeface="Constantia"/>
                <a:sym typeface="Constantia"/>
              </a:defRPr>
            </a:lvl7pPr>
            <a:lvl8pPr marL="3657600" marR="0" lvl="7" indent="-355600" algn="l" rtl="0">
              <a:lnSpc>
                <a:spcPct val="90000"/>
              </a:lnSpc>
              <a:spcBef>
                <a:spcPts val="800"/>
              </a:spcBef>
              <a:spcAft>
                <a:spcPts val="0"/>
              </a:spcAft>
              <a:buClr>
                <a:schemeClr val="accent1"/>
              </a:buClr>
              <a:buSzPts val="2000"/>
              <a:buFont typeface="Arial"/>
              <a:buChar char="•"/>
              <a:defRPr sz="2000" b="0" i="0" u="none" strike="noStrike" cap="none">
                <a:solidFill>
                  <a:schemeClr val="dk1"/>
                </a:solidFill>
                <a:latin typeface="Constantia"/>
                <a:ea typeface="Constantia"/>
                <a:cs typeface="Constantia"/>
                <a:sym typeface="Constantia"/>
              </a:defRPr>
            </a:lvl8pPr>
            <a:lvl9pPr marL="4114800" marR="0" lvl="8" indent="-355600" algn="l" rtl="0">
              <a:lnSpc>
                <a:spcPct val="90000"/>
              </a:lnSpc>
              <a:spcBef>
                <a:spcPts val="800"/>
              </a:spcBef>
              <a:spcAft>
                <a:spcPts val="0"/>
              </a:spcAft>
              <a:buClr>
                <a:schemeClr val="accent1"/>
              </a:buClr>
              <a:buSzPts val="2000"/>
              <a:buFont typeface="Arial"/>
              <a:buChar char="•"/>
              <a:defRPr sz="2000" b="0" i="0" u="none" strike="noStrike" cap="none">
                <a:solidFill>
                  <a:schemeClr val="dk1"/>
                </a:solidFill>
                <a:latin typeface="Constantia"/>
                <a:ea typeface="Constantia"/>
                <a:cs typeface="Constantia"/>
                <a:sym typeface="Constantia"/>
              </a:defRPr>
            </a:lvl9pPr>
          </a:lstStyle>
          <a:p>
            <a:endParaRPr/>
          </a:p>
        </p:txBody>
      </p:sp>
      <p:sp>
        <p:nvSpPr>
          <p:cNvPr id="19" name="Google Shape;19;p21"/>
          <p:cNvSpPr txBox="1">
            <a:spLocks noGrp="1"/>
          </p:cNvSpPr>
          <p:nvPr>
            <p:ph type="ftr" idx="11"/>
          </p:nvPr>
        </p:nvSpPr>
        <p:spPr>
          <a:xfrm>
            <a:off x="1218883" y="6448425"/>
            <a:ext cx="8288401" cy="180976"/>
          </a:xfrm>
          <a:prstGeom prst="rect">
            <a:avLst/>
          </a:prstGeom>
          <a:noFill/>
          <a:ln>
            <a:noFill/>
          </a:ln>
        </p:spPr>
        <p:txBody>
          <a:bodyPr spcFirstLastPara="1" wrap="square" lIns="121875" tIns="60925" rIns="121875" bIns="60925" anchor="ctr" anchorCtr="0">
            <a:noAutofit/>
          </a:bodyPr>
          <a:lstStyle>
            <a:lvl1pPr marR="0" lvl="0" algn="l" rtl="0">
              <a:spcBef>
                <a:spcPts val="0"/>
              </a:spcBef>
              <a:spcAft>
                <a:spcPts val="0"/>
              </a:spcAft>
              <a:buSzPts val="1400"/>
              <a:buNone/>
              <a:defRPr sz="1200" b="0" i="0" u="none" strike="noStrike" cap="none">
                <a:solidFill>
                  <a:schemeClr val="dk1"/>
                </a:solidFill>
                <a:latin typeface="Constantia"/>
                <a:ea typeface="Constantia"/>
                <a:cs typeface="Constantia"/>
                <a:sym typeface="Constantia"/>
              </a:defRPr>
            </a:lvl1pPr>
            <a:lvl2pPr marR="0" lvl="1"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2pPr>
            <a:lvl3pPr marR="0" lvl="2"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3pPr>
            <a:lvl4pPr marR="0" lvl="3"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4pPr>
            <a:lvl5pPr marR="0" lvl="4"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5pPr>
            <a:lvl6pPr marR="0" lvl="5"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6pPr>
            <a:lvl7pPr marR="0" lvl="6"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7pPr>
            <a:lvl8pPr marR="0" lvl="7"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8pPr>
            <a:lvl9pPr marR="0" lvl="8"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9pPr>
          </a:lstStyle>
          <a:p>
            <a:endParaRPr/>
          </a:p>
        </p:txBody>
      </p:sp>
      <p:sp>
        <p:nvSpPr>
          <p:cNvPr id="20" name="Google Shape;20;p21"/>
          <p:cNvSpPr txBox="1">
            <a:spLocks noGrp="1"/>
          </p:cNvSpPr>
          <p:nvPr>
            <p:ph type="dt" idx="10"/>
          </p:nvPr>
        </p:nvSpPr>
        <p:spPr>
          <a:xfrm>
            <a:off x="9547913" y="6448425"/>
            <a:ext cx="1422030" cy="180976"/>
          </a:xfrm>
          <a:prstGeom prst="rect">
            <a:avLst/>
          </a:prstGeom>
          <a:noFill/>
          <a:ln>
            <a:noFill/>
          </a:ln>
        </p:spPr>
        <p:txBody>
          <a:bodyPr spcFirstLastPara="1" wrap="square" lIns="121875" tIns="60925" rIns="121875" bIns="60925" anchor="ctr" anchorCtr="0">
            <a:noAutofit/>
          </a:bodyPr>
          <a:lstStyle>
            <a:lvl1pPr marR="0" lvl="0" algn="r" rtl="0">
              <a:spcBef>
                <a:spcPts val="0"/>
              </a:spcBef>
              <a:spcAft>
                <a:spcPts val="0"/>
              </a:spcAft>
              <a:buSzPts val="1400"/>
              <a:buNone/>
              <a:defRPr sz="1200" b="0" i="0" u="none" strike="noStrike" cap="none">
                <a:solidFill>
                  <a:schemeClr val="dk1"/>
                </a:solidFill>
                <a:latin typeface="Constantia"/>
                <a:ea typeface="Constantia"/>
                <a:cs typeface="Constantia"/>
                <a:sym typeface="Constantia"/>
              </a:defRPr>
            </a:lvl1pPr>
            <a:lvl2pPr marR="0" lvl="1"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2pPr>
            <a:lvl3pPr marR="0" lvl="2"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3pPr>
            <a:lvl4pPr marR="0" lvl="3"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4pPr>
            <a:lvl5pPr marR="0" lvl="4"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5pPr>
            <a:lvl6pPr marR="0" lvl="5"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6pPr>
            <a:lvl7pPr marR="0" lvl="6"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7pPr>
            <a:lvl8pPr marR="0" lvl="7"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8pPr>
            <a:lvl9pPr marR="0" lvl="8" algn="l" rtl="0">
              <a:spcBef>
                <a:spcPts val="0"/>
              </a:spcBef>
              <a:spcAft>
                <a:spcPts val="0"/>
              </a:spcAft>
              <a:buSzPts val="1400"/>
              <a:buNone/>
              <a:defRPr sz="2400" b="0" i="0" u="none" strike="noStrike" cap="none">
                <a:solidFill>
                  <a:schemeClr val="dk1"/>
                </a:solidFill>
                <a:latin typeface="Constantia"/>
                <a:ea typeface="Constantia"/>
                <a:cs typeface="Constantia"/>
                <a:sym typeface="Constantia"/>
              </a:defRPr>
            </a:lvl9pPr>
          </a:lstStyle>
          <a:p>
            <a:endParaRPr/>
          </a:p>
        </p:txBody>
      </p:sp>
      <p:sp>
        <p:nvSpPr>
          <p:cNvPr id="21" name="Google Shape;21;p21"/>
          <p:cNvSpPr txBox="1">
            <a:spLocks noGrp="1"/>
          </p:cNvSpPr>
          <p:nvPr>
            <p:ph type="sldNum" idx="12"/>
          </p:nvPr>
        </p:nvSpPr>
        <p:spPr>
          <a:xfrm>
            <a:off x="11071516" y="6448425"/>
            <a:ext cx="812588" cy="180976"/>
          </a:xfrm>
          <a:prstGeom prst="rect">
            <a:avLst/>
          </a:prstGeom>
          <a:noFill/>
          <a:ln>
            <a:noFill/>
          </a:ln>
        </p:spPr>
        <p:txBody>
          <a:bodyPr spcFirstLastPara="1" wrap="square" lIns="121875" tIns="60925" rIns="121875" bIns="60925" anchor="ctr" anchorCtr="0">
            <a:noAutofit/>
          </a:bodyPr>
          <a:lstStyle>
            <a:lvl1pPr marL="0" marR="0" lvl="0" indent="0" algn="r" rtl="0">
              <a:spcBef>
                <a:spcPts val="0"/>
              </a:spcBef>
              <a:buNone/>
              <a:defRPr sz="1200" b="0" i="0" u="none" strike="noStrike" cap="none">
                <a:solidFill>
                  <a:schemeClr val="dk1"/>
                </a:solidFill>
                <a:latin typeface="Constantia"/>
                <a:ea typeface="Constantia"/>
                <a:cs typeface="Constantia"/>
                <a:sym typeface="Constantia"/>
              </a:defRPr>
            </a:lvl1pPr>
            <a:lvl2pPr marL="0" marR="0" lvl="1" indent="0" algn="r" rtl="0">
              <a:spcBef>
                <a:spcPts val="0"/>
              </a:spcBef>
              <a:buNone/>
              <a:defRPr sz="1200" b="0" i="0" u="none" strike="noStrike" cap="none">
                <a:solidFill>
                  <a:schemeClr val="dk1"/>
                </a:solidFill>
                <a:latin typeface="Constantia"/>
                <a:ea typeface="Constantia"/>
                <a:cs typeface="Constantia"/>
                <a:sym typeface="Constantia"/>
              </a:defRPr>
            </a:lvl2pPr>
            <a:lvl3pPr marL="0" marR="0" lvl="2" indent="0" algn="r" rtl="0">
              <a:spcBef>
                <a:spcPts val="0"/>
              </a:spcBef>
              <a:buNone/>
              <a:defRPr sz="1200" b="0" i="0" u="none" strike="noStrike" cap="none">
                <a:solidFill>
                  <a:schemeClr val="dk1"/>
                </a:solidFill>
                <a:latin typeface="Constantia"/>
                <a:ea typeface="Constantia"/>
                <a:cs typeface="Constantia"/>
                <a:sym typeface="Constantia"/>
              </a:defRPr>
            </a:lvl3pPr>
            <a:lvl4pPr marL="0" marR="0" lvl="3" indent="0" algn="r" rtl="0">
              <a:spcBef>
                <a:spcPts val="0"/>
              </a:spcBef>
              <a:buNone/>
              <a:defRPr sz="1200" b="0" i="0" u="none" strike="noStrike" cap="none">
                <a:solidFill>
                  <a:schemeClr val="dk1"/>
                </a:solidFill>
                <a:latin typeface="Constantia"/>
                <a:ea typeface="Constantia"/>
                <a:cs typeface="Constantia"/>
                <a:sym typeface="Constantia"/>
              </a:defRPr>
            </a:lvl4pPr>
            <a:lvl5pPr marL="0" marR="0" lvl="4" indent="0" algn="r" rtl="0">
              <a:spcBef>
                <a:spcPts val="0"/>
              </a:spcBef>
              <a:buNone/>
              <a:defRPr sz="1200" b="0" i="0" u="none" strike="noStrike" cap="none">
                <a:solidFill>
                  <a:schemeClr val="dk1"/>
                </a:solidFill>
                <a:latin typeface="Constantia"/>
                <a:ea typeface="Constantia"/>
                <a:cs typeface="Constantia"/>
                <a:sym typeface="Constantia"/>
              </a:defRPr>
            </a:lvl5pPr>
            <a:lvl6pPr marL="0" marR="0" lvl="5" indent="0" algn="r" rtl="0">
              <a:spcBef>
                <a:spcPts val="0"/>
              </a:spcBef>
              <a:buNone/>
              <a:defRPr sz="1200" b="0" i="0" u="none" strike="noStrike" cap="none">
                <a:solidFill>
                  <a:schemeClr val="dk1"/>
                </a:solidFill>
                <a:latin typeface="Constantia"/>
                <a:ea typeface="Constantia"/>
                <a:cs typeface="Constantia"/>
                <a:sym typeface="Constantia"/>
              </a:defRPr>
            </a:lvl6pPr>
            <a:lvl7pPr marL="0" marR="0" lvl="6" indent="0" algn="r" rtl="0">
              <a:spcBef>
                <a:spcPts val="0"/>
              </a:spcBef>
              <a:buNone/>
              <a:defRPr sz="1200" b="0" i="0" u="none" strike="noStrike" cap="none">
                <a:solidFill>
                  <a:schemeClr val="dk1"/>
                </a:solidFill>
                <a:latin typeface="Constantia"/>
                <a:ea typeface="Constantia"/>
                <a:cs typeface="Constantia"/>
                <a:sym typeface="Constantia"/>
              </a:defRPr>
            </a:lvl7pPr>
            <a:lvl8pPr marL="0" marR="0" lvl="7" indent="0" algn="r" rtl="0">
              <a:spcBef>
                <a:spcPts val="0"/>
              </a:spcBef>
              <a:buNone/>
              <a:defRPr sz="1200" b="0" i="0" u="none" strike="noStrike" cap="none">
                <a:solidFill>
                  <a:schemeClr val="dk1"/>
                </a:solidFill>
                <a:latin typeface="Constantia"/>
                <a:ea typeface="Constantia"/>
                <a:cs typeface="Constantia"/>
                <a:sym typeface="Constantia"/>
              </a:defRPr>
            </a:lvl8pPr>
            <a:lvl9pPr marL="0" marR="0" lvl="8" indent="0" algn="r" rtl="0">
              <a:spcBef>
                <a:spcPts val="0"/>
              </a:spcBef>
              <a:buNone/>
              <a:defRPr sz="1200" b="0" i="0" u="none" strike="noStrike" cap="none">
                <a:solidFill>
                  <a:schemeClr val="dk1"/>
                </a:solidFill>
                <a:latin typeface="Constantia"/>
                <a:ea typeface="Constantia"/>
                <a:cs typeface="Constantia"/>
                <a:sym typeface="Constanti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1" descr="Top view of sandwiches on the table"/>
          <p:cNvPicPr preferRelativeResize="0">
            <a:picLocks noGrp="1"/>
          </p:cNvPicPr>
          <p:nvPr>
            <p:ph type="body" idx="1"/>
          </p:nvPr>
        </p:nvPicPr>
        <p:blipFill rotWithShape="1">
          <a:blip r:embed="rId3">
            <a:alphaModFix/>
          </a:blip>
          <a:srcRect/>
          <a:stretch/>
        </p:blipFill>
        <p:spPr>
          <a:xfrm>
            <a:off x="-1" y="0"/>
            <a:ext cx="12188825" cy="6858000"/>
          </a:xfrm>
          <a:prstGeom prst="rect">
            <a:avLst/>
          </a:prstGeom>
          <a:noFill/>
          <a:ln>
            <a:noFill/>
          </a:ln>
        </p:spPr>
      </p:pic>
      <p:sp>
        <p:nvSpPr>
          <p:cNvPr id="117" name="Google Shape;117;p1"/>
          <p:cNvSpPr txBox="1"/>
          <p:nvPr/>
        </p:nvSpPr>
        <p:spPr>
          <a:xfrm>
            <a:off x="150812" y="2667000"/>
            <a:ext cx="7772400" cy="216982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1500" b="1" i="0" u="none" strike="noStrik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outerShdw blurRad="50800" dist="38100" dir="16200000" rotWithShape="0">
                    <a:prstClr val="black">
                      <a:alpha val="40000"/>
                    </a:prstClr>
                  </a:outerShdw>
                </a:effectLst>
                <a:latin typeface="EB Garamond"/>
                <a:ea typeface="EB Garamond"/>
                <a:cs typeface="EB Garamond"/>
                <a:sym typeface="EB Garamond"/>
              </a:rPr>
              <a:t>Zomato</a:t>
            </a:r>
            <a:endParaRPr sz="11500" b="1" i="0" u="none" strike="noStrike" cap="none" dirty="0">
              <a:solidFill>
                <a:srgbClr val="FF0000"/>
              </a:solidFill>
              <a:effectLst>
                <a:outerShdw blurRad="50800" dist="38100" dir="16200000" rotWithShape="0">
                  <a:prstClr val="black">
                    <a:alpha val="40000"/>
                  </a:prstClr>
                </a:outerShdw>
              </a:effectLst>
              <a:latin typeface="EB Garamond"/>
              <a:ea typeface="EB Garamond"/>
              <a:cs typeface="EB Garamond"/>
              <a:sym typeface="EB Garamond"/>
            </a:endParaRPr>
          </a:p>
          <a:p>
            <a:pPr marL="0" marR="0" lvl="0" indent="0" algn="r" rtl="0">
              <a:spcBef>
                <a:spcPts val="0"/>
              </a:spcBef>
              <a:spcAft>
                <a:spcPts val="0"/>
              </a:spcAft>
              <a:buNone/>
            </a:pPr>
            <a:r>
              <a:rPr lang="en-US" sz="2000" b="1" i="0" u="none" strike="noStrike" cap="none" dirty="0">
                <a:solidFill>
                  <a:schemeClr val="dk1"/>
                </a:solidFill>
                <a:latin typeface="Arial"/>
                <a:ea typeface="Arial"/>
                <a:cs typeface="Arial"/>
                <a:sym typeface="Arial"/>
              </a:rPr>
              <a:t>"</a:t>
            </a:r>
            <a:r>
              <a:rPr lang="en-US" sz="2000" b="1" i="0" u="none" strike="noStrike" cap="none" dirty="0">
                <a:solidFill>
                  <a:schemeClr val="dk1"/>
                </a:solidFill>
                <a:latin typeface="Constantia"/>
                <a:ea typeface="Constantia"/>
                <a:cs typeface="Constantia"/>
                <a:sym typeface="Constantia"/>
              </a:rPr>
              <a:t>Never have a bad meal…</a:t>
            </a:r>
            <a:r>
              <a:rPr lang="en-US" sz="2000" b="1" i="0" u="none" strike="noStrike" cap="none" dirty="0">
                <a:solidFill>
                  <a:schemeClr val="dk1"/>
                </a:solidFill>
                <a:latin typeface="Arial"/>
                <a:ea typeface="Arial"/>
                <a:cs typeface="Arial"/>
                <a:sym typeface="Arial"/>
              </a:rPr>
              <a:t>"</a:t>
            </a:r>
            <a:endParaRPr sz="2800" b="1" i="0" u="none" strike="noStrike" cap="none" dirty="0">
              <a:solidFill>
                <a:schemeClr val="dk1"/>
              </a:solidFill>
              <a:latin typeface="EB Garamond"/>
              <a:ea typeface="EB Garamond"/>
              <a:cs typeface="EB Garamond"/>
              <a:sym typeface="EB Garamond"/>
            </a:endParaRPr>
          </a:p>
        </p:txBody>
      </p:sp>
      <p:sp>
        <p:nvSpPr>
          <p:cNvPr id="118" name="Google Shape;118;p1"/>
          <p:cNvSpPr txBox="1"/>
          <p:nvPr/>
        </p:nvSpPr>
        <p:spPr>
          <a:xfrm>
            <a:off x="5484812" y="5334000"/>
            <a:ext cx="2590800"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i="0" u="none" strike="noStrike" cap="none">
                <a:solidFill>
                  <a:srgbClr val="FFFFFF"/>
                </a:solidFill>
                <a:latin typeface="Constantia"/>
                <a:ea typeface="Constantia"/>
                <a:cs typeface="Constantia"/>
                <a:sym typeface="Constantia"/>
              </a:rPr>
              <a:t>Presented by, </a:t>
            </a:r>
            <a:endParaRPr/>
          </a:p>
          <a:p>
            <a:pPr marL="0" marR="0" lvl="0" indent="0" algn="l" rtl="0">
              <a:spcBef>
                <a:spcPts val="0"/>
              </a:spcBef>
              <a:spcAft>
                <a:spcPts val="0"/>
              </a:spcAft>
              <a:buNone/>
            </a:pPr>
            <a:r>
              <a:rPr lang="en-US" sz="2400" b="1">
                <a:solidFill>
                  <a:srgbClr val="FFFFFF"/>
                </a:solidFill>
                <a:latin typeface="Constantia"/>
                <a:ea typeface="Constantia"/>
                <a:cs typeface="Constantia"/>
                <a:sym typeface="Constantia"/>
              </a:rPr>
              <a:t>	Group 3</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7"/>
                                        </p:tgtEl>
                                        <p:attrNameLst>
                                          <p:attrName>style.visibility</p:attrName>
                                        </p:attrNameLst>
                                      </p:cBhvr>
                                      <p:to>
                                        <p:strVal val="visible"/>
                                      </p:to>
                                    </p:set>
                                    <p:animEffect transition="in" filter="fade">
                                      <p:cBhvr>
                                        <p:cTn id="12" dur="1000"/>
                                        <p:tgtEl>
                                          <p:spTgt spid="1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8"/>
                                        </p:tgtEl>
                                        <p:attrNameLst>
                                          <p:attrName>style.visibility</p:attrName>
                                        </p:attrNameLst>
                                      </p:cBhvr>
                                      <p:to>
                                        <p:strVal val="visible"/>
                                      </p:to>
                                    </p:set>
                                    <p:animEffect transition="in" filter="fade">
                                      <p:cBhvr>
                                        <p:cTn id="17"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00"/>
        <p:cNvGrpSpPr/>
        <p:nvPr/>
      </p:nvGrpSpPr>
      <p:grpSpPr>
        <a:xfrm>
          <a:off x="0" y="0"/>
          <a:ext cx="0" cy="0"/>
          <a:chOff x="0" y="0"/>
          <a:chExt cx="0" cy="0"/>
        </a:xfrm>
      </p:grpSpPr>
      <p:sp>
        <p:nvSpPr>
          <p:cNvPr id="201" name="Google Shape;201;p12"/>
          <p:cNvSpPr txBox="1">
            <a:spLocks noGrp="1"/>
          </p:cNvSpPr>
          <p:nvPr>
            <p:ph type="title"/>
          </p:nvPr>
        </p:nvSpPr>
        <p:spPr>
          <a:xfrm>
            <a:off x="1218883" y="838200"/>
            <a:ext cx="9751060" cy="609600"/>
          </a:xfrm>
          <a:prstGeom prst="rect">
            <a:avLst/>
          </a:prstGeom>
          <a:noFill/>
          <a:ln>
            <a:noFill/>
          </a:ln>
        </p:spPr>
        <p:txBody>
          <a:bodyPr spcFirstLastPara="1" wrap="square" lIns="121875" tIns="60925" rIns="121875" bIns="60925" anchor="b" anchorCtr="0">
            <a:normAutofit fontScale="90000"/>
          </a:bodyPr>
          <a:lstStyle/>
          <a:p>
            <a:pPr marL="0" lvl="0" indent="0" algn="ctr" rtl="0">
              <a:spcBef>
                <a:spcPts val="0"/>
              </a:spcBef>
              <a:spcAft>
                <a:spcPts val="0"/>
              </a:spcAft>
              <a:buClr>
                <a:schemeClr val="accent1"/>
              </a:buClr>
              <a:buSzPct val="100000"/>
              <a:buFont typeface="Constantia"/>
              <a:buNone/>
            </a:pPr>
            <a:r>
              <a:rPr lang="en-US" b="1" dirty="0">
                <a:solidFill>
                  <a:schemeClr val="accent1"/>
                </a:solidFill>
                <a:effectLst>
                  <a:outerShdw blurRad="50800" dist="38100" dir="5400000" algn="t" rotWithShape="0">
                    <a:prstClr val="black">
                      <a:alpha val="40000"/>
                    </a:prstClr>
                  </a:outerShdw>
                </a:effectLst>
              </a:rPr>
              <a:t>KPI_1: Country Map</a:t>
            </a:r>
            <a:endParaRPr b="1" dirty="0">
              <a:effectLst>
                <a:outerShdw blurRad="50800" dist="38100" dir="5400000" algn="t" rotWithShape="0">
                  <a:prstClr val="black">
                    <a:alpha val="40000"/>
                  </a:prstClr>
                </a:outerShdw>
              </a:effectLst>
            </a:endParaRPr>
          </a:p>
        </p:txBody>
      </p:sp>
      <p:pic>
        <p:nvPicPr>
          <p:cNvPr id="202" name="Google Shape;202;p12"/>
          <p:cNvPicPr preferRelativeResize="0">
            <a:picLocks noGrp="1"/>
          </p:cNvPicPr>
          <p:nvPr>
            <p:ph type="body" idx="1"/>
          </p:nvPr>
        </p:nvPicPr>
        <p:blipFill rotWithShape="1">
          <a:blip r:embed="rId3">
            <a:alphaModFix/>
          </a:blip>
          <a:srcRect/>
          <a:stretch/>
        </p:blipFill>
        <p:spPr>
          <a:xfrm>
            <a:off x="912812" y="1447800"/>
            <a:ext cx="10363200" cy="3950110"/>
          </a:xfrm>
          <a:prstGeom prst="rect">
            <a:avLst/>
          </a:prstGeom>
          <a:noFill/>
          <a:ln>
            <a:noFill/>
          </a:ln>
        </p:spPr>
      </p:pic>
      <p:sp>
        <p:nvSpPr>
          <p:cNvPr id="2" name="TextBox 1">
            <a:extLst>
              <a:ext uri="{FF2B5EF4-FFF2-40B4-BE49-F238E27FC236}">
                <a16:creationId xmlns:a16="http://schemas.microsoft.com/office/drawing/2014/main" id="{6267F05B-1127-4B9B-2D63-E05D7422479D}"/>
              </a:ext>
            </a:extLst>
          </p:cNvPr>
          <p:cNvSpPr txBox="1"/>
          <p:nvPr/>
        </p:nvSpPr>
        <p:spPr>
          <a:xfrm>
            <a:off x="912812" y="5454446"/>
            <a:ext cx="9751060" cy="1077218"/>
          </a:xfrm>
          <a:prstGeom prst="rect">
            <a:avLst/>
          </a:prstGeom>
          <a:noFill/>
        </p:spPr>
        <p:txBody>
          <a:bodyPr wrap="square" rtlCol="0">
            <a:spAutoFit/>
          </a:bodyPr>
          <a:lstStyle/>
          <a:p>
            <a:r>
              <a:rPr lang="en-US" sz="1800" b="1" dirty="0"/>
              <a:t>Insights :</a:t>
            </a:r>
          </a:p>
          <a:p>
            <a:endParaRPr lang="en-US" sz="1800" b="1" dirty="0"/>
          </a:p>
          <a:p>
            <a:r>
              <a:rPr lang="en-US" dirty="0"/>
              <a:t>By analyzing the </a:t>
            </a:r>
            <a:r>
              <a:rPr lang="en-US" b="1" dirty="0"/>
              <a:t>Country Map Table</a:t>
            </a:r>
            <a:r>
              <a:rPr lang="en-US" dirty="0"/>
              <a:t>, Zomato can make strategic decisions on </a:t>
            </a:r>
            <a:r>
              <a:rPr lang="en-US" b="1" dirty="0"/>
              <a:t>where to invest</a:t>
            </a:r>
            <a:r>
              <a:rPr lang="en-US" dirty="0"/>
              <a:t>, </a:t>
            </a:r>
            <a:r>
              <a:rPr lang="en-US" b="1" dirty="0"/>
              <a:t>which services to promote</a:t>
            </a:r>
            <a:r>
              <a:rPr lang="en-US" dirty="0"/>
              <a:t>, and </a:t>
            </a:r>
            <a:r>
              <a:rPr lang="en-US" b="1" dirty="0"/>
              <a:t>how to grow its global footprint</a:t>
            </a:r>
            <a:r>
              <a:rPr lang="en-US" dirty="0"/>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1000"/>
                                        <p:tgtEl>
                                          <p:spTgt spid="201"/>
                                        </p:tgtEl>
                                      </p:cBhvr>
                                    </p:animEffect>
                                    <p:anim calcmode="lin" valueType="num">
                                      <p:cBhvr>
                                        <p:cTn id="8" dur="1000" fill="hold"/>
                                        <p:tgtEl>
                                          <p:spTgt spid="201"/>
                                        </p:tgtEl>
                                        <p:attrNameLst>
                                          <p:attrName>ppt_x</p:attrName>
                                        </p:attrNameLst>
                                      </p:cBhvr>
                                      <p:tavLst>
                                        <p:tav tm="0">
                                          <p:val>
                                            <p:strVal val="#ppt_x"/>
                                          </p:val>
                                        </p:tav>
                                        <p:tav tm="100000">
                                          <p:val>
                                            <p:strVal val="#ppt_x"/>
                                          </p:val>
                                        </p:tav>
                                      </p:tavLst>
                                    </p:anim>
                                    <p:anim calcmode="lin" valueType="num">
                                      <p:cBhvr>
                                        <p:cTn id="9" dur="1000" fill="hold"/>
                                        <p:tgtEl>
                                          <p:spTgt spid="20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02"/>
                                        </p:tgtEl>
                                        <p:attrNameLst>
                                          <p:attrName>style.visibility</p:attrName>
                                        </p:attrNameLst>
                                      </p:cBhvr>
                                      <p:to>
                                        <p:strVal val="visible"/>
                                      </p:to>
                                    </p:set>
                                    <p:animEffect transition="in" filter="fade">
                                      <p:cBhvr>
                                        <p:cTn id="14" dur="500"/>
                                        <p:tgtEl>
                                          <p:spTgt spid="20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4F542-4BC3-B54E-38EB-4E511B4AEB9E}"/>
              </a:ext>
            </a:extLst>
          </p:cNvPr>
          <p:cNvSpPr>
            <a:spLocks noGrp="1"/>
          </p:cNvSpPr>
          <p:nvPr>
            <p:ph type="title"/>
          </p:nvPr>
        </p:nvSpPr>
        <p:spPr/>
        <p:txBody>
          <a:bodyPr/>
          <a:lstStyle/>
          <a:p>
            <a:pPr algn="ctr"/>
            <a:r>
              <a:rPr lang="en-US"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KPI_3: Find the Numbers of Restaurants based on City</a:t>
            </a:r>
          </a:p>
        </p:txBody>
      </p:sp>
      <p:graphicFrame>
        <p:nvGraphicFramePr>
          <p:cNvPr id="7" name="Chart 6">
            <a:extLst>
              <a:ext uri="{FF2B5EF4-FFF2-40B4-BE49-F238E27FC236}">
                <a16:creationId xmlns:a16="http://schemas.microsoft.com/office/drawing/2014/main" id="{C2E02170-6FBB-7134-E762-893758538C9E}"/>
              </a:ext>
            </a:extLst>
          </p:cNvPr>
          <p:cNvGraphicFramePr/>
          <p:nvPr>
            <p:extLst>
              <p:ext uri="{D42A27DB-BD31-4B8C-83A1-F6EECF244321}">
                <p14:modId xmlns:p14="http://schemas.microsoft.com/office/powerpoint/2010/main" val="4093436965"/>
              </p:ext>
            </p:extLst>
          </p:nvPr>
        </p:nvGraphicFramePr>
        <p:xfrm>
          <a:off x="6245225" y="1592826"/>
          <a:ext cx="5553485" cy="241873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A335686B-C137-AB3C-A89E-E1F0B50B99E6}"/>
              </a:ext>
            </a:extLst>
          </p:cNvPr>
          <p:cNvGraphicFramePr/>
          <p:nvPr>
            <p:extLst>
              <p:ext uri="{D42A27DB-BD31-4B8C-83A1-F6EECF244321}">
                <p14:modId xmlns:p14="http://schemas.microsoft.com/office/powerpoint/2010/main" val="518024922"/>
              </p:ext>
            </p:extLst>
          </p:nvPr>
        </p:nvGraphicFramePr>
        <p:xfrm>
          <a:off x="773173" y="1592826"/>
          <a:ext cx="5243769" cy="2418736"/>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C3173853-9AC1-1CCA-BF12-4508946D5FC0}"/>
              </a:ext>
            </a:extLst>
          </p:cNvPr>
          <p:cNvSpPr txBox="1"/>
          <p:nvPr/>
        </p:nvSpPr>
        <p:spPr>
          <a:xfrm>
            <a:off x="773173" y="4748980"/>
            <a:ext cx="10922298" cy="1631216"/>
          </a:xfrm>
          <a:prstGeom prst="rect">
            <a:avLst/>
          </a:prstGeom>
          <a:noFill/>
        </p:spPr>
        <p:txBody>
          <a:bodyPr wrap="square" rtlCol="0">
            <a:spAutoFit/>
          </a:bodyPr>
          <a:lstStyle/>
          <a:p>
            <a:r>
              <a:rPr lang="en-US" sz="2000" b="1" dirty="0"/>
              <a:t>Insights:</a:t>
            </a:r>
            <a:r>
              <a:rPr lang="en-US" sz="2000" dirty="0"/>
              <a:t> </a:t>
            </a:r>
          </a:p>
          <a:p>
            <a:endParaRPr lang="en-US" sz="2000" dirty="0"/>
          </a:p>
          <a:p>
            <a:r>
              <a:rPr lang="en-US" sz="2000" dirty="0"/>
              <a:t>Identify cities and countries with the highest concentration of restaurants. This can show key operational regions for Zomato. Countries with fewer restaurants can be identified as potential expansion opportunities</a:t>
            </a:r>
          </a:p>
        </p:txBody>
      </p:sp>
    </p:spTree>
    <p:extLst>
      <p:ext uri="{BB962C8B-B14F-4D97-AF65-F5344CB8AC3E}">
        <p14:creationId xmlns:p14="http://schemas.microsoft.com/office/powerpoint/2010/main" val="202509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Graphic spid="10" grpId="0">
        <p:bldAsOne/>
      </p:bldGraphic>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BF29C-785A-A0BE-E606-9202E8E9E328}"/>
              </a:ext>
            </a:extLst>
          </p:cNvPr>
          <p:cNvSpPr>
            <a:spLocks noGrp="1"/>
          </p:cNvSpPr>
          <p:nvPr>
            <p:ph type="title"/>
          </p:nvPr>
        </p:nvSpPr>
        <p:spPr/>
        <p:txBody>
          <a:bodyPr>
            <a:normAutofit/>
          </a:bodyPr>
          <a:lstStyle/>
          <a:p>
            <a:pPr algn="ctr"/>
            <a:r>
              <a:rPr lang="en-US" sz="3200" b="1" dirty="0">
                <a:ln w="0"/>
                <a:solidFill>
                  <a:schemeClr val="accent1"/>
                </a:solidFill>
                <a:effectLst>
                  <a:outerShdw blurRad="50800" dist="38100" dir="5400000" algn="t" rotWithShape="0">
                    <a:prstClr val="black">
                      <a:alpha val="40000"/>
                    </a:prstClr>
                  </a:outerShdw>
                </a:effectLst>
              </a:rPr>
              <a:t>KPI_4: </a:t>
            </a:r>
            <a:r>
              <a:rPr lang="en-US" sz="3200" b="1" dirty="0">
                <a:ln w="0"/>
                <a:solidFill>
                  <a:schemeClr val="accent1"/>
                </a:solidFill>
                <a:effectLst>
                  <a:outerShdw blurRad="50800" dist="38100" dir="5400000" algn="t" rotWithShape="0">
                    <a:prstClr val="black">
                      <a:alpha val="40000"/>
                    </a:prstClr>
                  </a:outerShdw>
                </a:effectLst>
                <a:latin typeface="Constantia"/>
                <a:ea typeface="Constantia"/>
                <a:cs typeface="Constantia"/>
                <a:sym typeface="Constantia"/>
              </a:rPr>
              <a:t>Numbers of Restaurants opening based on Year , Quarter , Month </a:t>
            </a:r>
            <a:endParaRPr lang="en-US" sz="3200" b="1" dirty="0">
              <a:ln w="0"/>
              <a:solidFill>
                <a:schemeClr val="accent1"/>
              </a:solidFill>
              <a:effectLst>
                <a:outerShdw blurRad="50800" dist="38100" dir="5400000" algn="t" rotWithShape="0">
                  <a:prstClr val="black">
                    <a:alpha val="40000"/>
                  </a:prstClr>
                </a:outerShdw>
              </a:effectLst>
            </a:endParaRPr>
          </a:p>
        </p:txBody>
      </p:sp>
      <p:sp>
        <p:nvSpPr>
          <p:cNvPr id="3" name="Text Placeholder 2">
            <a:extLst>
              <a:ext uri="{FF2B5EF4-FFF2-40B4-BE49-F238E27FC236}">
                <a16:creationId xmlns:a16="http://schemas.microsoft.com/office/drawing/2014/main" id="{530B418C-D4C0-5472-DF30-5DF0338599FC}"/>
              </a:ext>
            </a:extLst>
          </p:cNvPr>
          <p:cNvSpPr>
            <a:spLocks noGrp="1"/>
          </p:cNvSpPr>
          <p:nvPr>
            <p:ph type="body" idx="1"/>
          </p:nvPr>
        </p:nvSpPr>
        <p:spPr>
          <a:xfrm>
            <a:off x="1141411" y="4429041"/>
            <a:ext cx="10096859" cy="1529308"/>
          </a:xfrm>
        </p:spPr>
        <p:txBody>
          <a:bodyPr>
            <a:normAutofit fontScale="92500" lnSpcReduction="20000"/>
          </a:bodyPr>
          <a:lstStyle/>
          <a:p>
            <a:r>
              <a:rPr lang="en-US" b="1" dirty="0"/>
              <a:t>Insights:</a:t>
            </a:r>
            <a:r>
              <a:rPr lang="en-US" dirty="0"/>
              <a:t> </a:t>
            </a:r>
          </a:p>
          <a:p>
            <a:pPr marL="50800" indent="0">
              <a:buNone/>
            </a:pPr>
            <a:r>
              <a:rPr lang="en-US" dirty="0"/>
              <a:t>	Highlight periods of growth or slowdowns in new 	restaurant 	listings. This can reveal expansion trends.</a:t>
            </a:r>
          </a:p>
        </p:txBody>
      </p:sp>
      <p:pic>
        <p:nvPicPr>
          <p:cNvPr id="6" name="Picture 5" descr="A bar graph with numbers">
            <a:extLst>
              <a:ext uri="{FF2B5EF4-FFF2-40B4-BE49-F238E27FC236}">
                <a16:creationId xmlns:a16="http://schemas.microsoft.com/office/drawing/2014/main" id="{ACC0BFDB-B822-5C3C-2F26-8CDB04BA8AAB}"/>
              </a:ext>
            </a:extLst>
          </p:cNvPr>
          <p:cNvPicPr>
            <a:picLocks noChangeAspect="1"/>
          </p:cNvPicPr>
          <p:nvPr/>
        </p:nvPicPr>
        <p:blipFill>
          <a:blip r:embed="rId2"/>
          <a:stretch>
            <a:fillRect/>
          </a:stretch>
        </p:blipFill>
        <p:spPr>
          <a:xfrm>
            <a:off x="7990414" y="1735730"/>
            <a:ext cx="4198411" cy="2405380"/>
          </a:xfrm>
          <a:prstGeom prst="rect">
            <a:avLst/>
          </a:prstGeom>
        </p:spPr>
      </p:pic>
      <p:pic>
        <p:nvPicPr>
          <p:cNvPr id="8" name="Picture 7" descr="A screenshot of a menu">
            <a:extLst>
              <a:ext uri="{FF2B5EF4-FFF2-40B4-BE49-F238E27FC236}">
                <a16:creationId xmlns:a16="http://schemas.microsoft.com/office/drawing/2014/main" id="{12B18D2E-B5E2-39E7-FF7C-95CB008E4A1A}"/>
              </a:ext>
            </a:extLst>
          </p:cNvPr>
          <p:cNvPicPr>
            <a:picLocks noChangeAspect="1"/>
          </p:cNvPicPr>
          <p:nvPr/>
        </p:nvPicPr>
        <p:blipFill>
          <a:blip r:embed="rId3"/>
          <a:stretch>
            <a:fillRect/>
          </a:stretch>
        </p:blipFill>
        <p:spPr>
          <a:xfrm>
            <a:off x="4837471" y="1735730"/>
            <a:ext cx="3152943" cy="2405380"/>
          </a:xfrm>
          <a:prstGeom prst="rect">
            <a:avLst/>
          </a:prstGeom>
        </p:spPr>
      </p:pic>
      <p:pic>
        <p:nvPicPr>
          <p:cNvPr id="10" name="Picture 9" descr="A graph of numbers and a bar&#10;&#10;Description automatically generated with medium confidence">
            <a:extLst>
              <a:ext uri="{FF2B5EF4-FFF2-40B4-BE49-F238E27FC236}">
                <a16:creationId xmlns:a16="http://schemas.microsoft.com/office/drawing/2014/main" id="{03CC1CE9-0EB6-2587-C28D-42C611B9C8B8}"/>
              </a:ext>
            </a:extLst>
          </p:cNvPr>
          <p:cNvPicPr>
            <a:picLocks noChangeAspect="1"/>
          </p:cNvPicPr>
          <p:nvPr/>
        </p:nvPicPr>
        <p:blipFill>
          <a:blip r:embed="rId4"/>
          <a:stretch>
            <a:fillRect/>
          </a:stretch>
        </p:blipFill>
        <p:spPr>
          <a:xfrm>
            <a:off x="511849" y="1735730"/>
            <a:ext cx="4325622" cy="2405380"/>
          </a:xfrm>
          <a:prstGeom prst="rect">
            <a:avLst/>
          </a:prstGeom>
        </p:spPr>
      </p:pic>
    </p:spTree>
    <p:extLst>
      <p:ext uri="{BB962C8B-B14F-4D97-AF65-F5344CB8AC3E}">
        <p14:creationId xmlns:p14="http://schemas.microsoft.com/office/powerpoint/2010/main" val="2772693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1" end="1"/>
                                            </p:txEl>
                                          </p:spTgt>
                                        </p:tgtEl>
                                        <p:attrNameLst>
                                          <p:attrName>style.visibility</p:attrName>
                                        </p:attrNameLst>
                                      </p:cBhvr>
                                      <p:to>
                                        <p:strVal val="visible"/>
                                      </p:to>
                                    </p:set>
                                    <p:animEffect transition="in" filter="fade">
                                      <p:cBhvr>
                                        <p:cTn id="34"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D07A0-48C3-DBBE-5BF9-84E6AD8A254C}"/>
              </a:ext>
            </a:extLst>
          </p:cNvPr>
          <p:cNvSpPr>
            <a:spLocks noGrp="1"/>
          </p:cNvSpPr>
          <p:nvPr>
            <p:ph type="title"/>
          </p:nvPr>
        </p:nvSpPr>
        <p:spPr/>
        <p:txBody>
          <a:bodyPr/>
          <a:lstStyle/>
          <a:p>
            <a:pPr algn="ctr"/>
            <a:r>
              <a:rPr lang="en-US" dirty="0">
                <a:ln w="0"/>
                <a:solidFill>
                  <a:schemeClr val="accent1"/>
                </a:solidFill>
                <a:effectLst>
                  <a:outerShdw blurRad="50800" dist="38100" dir="5400000" algn="t" rotWithShape="0">
                    <a:prstClr val="black">
                      <a:alpha val="40000"/>
                    </a:prstClr>
                  </a:outerShdw>
                </a:effectLst>
              </a:rPr>
              <a:t>KPI_5 : Count of Restaurants based on Average Ratings</a:t>
            </a:r>
          </a:p>
        </p:txBody>
      </p:sp>
      <p:sp>
        <p:nvSpPr>
          <p:cNvPr id="3" name="Text Placeholder 2">
            <a:extLst>
              <a:ext uri="{FF2B5EF4-FFF2-40B4-BE49-F238E27FC236}">
                <a16:creationId xmlns:a16="http://schemas.microsoft.com/office/drawing/2014/main" id="{A204F420-D360-F648-9C3A-B67C335A1C7F}"/>
              </a:ext>
            </a:extLst>
          </p:cNvPr>
          <p:cNvSpPr>
            <a:spLocks noGrp="1"/>
          </p:cNvSpPr>
          <p:nvPr>
            <p:ph type="body" idx="1"/>
          </p:nvPr>
        </p:nvSpPr>
        <p:spPr>
          <a:xfrm>
            <a:off x="1141412" y="2145891"/>
            <a:ext cx="4875530" cy="3399504"/>
          </a:xfrm>
        </p:spPr>
        <p:txBody>
          <a:bodyPr>
            <a:normAutofit/>
          </a:bodyPr>
          <a:lstStyle/>
          <a:p>
            <a:pPr marL="50800" indent="0">
              <a:buNone/>
            </a:pPr>
            <a:r>
              <a:rPr lang="en-US" sz="2400" b="1" dirty="0">
                <a:cs typeface="Arial"/>
                <a:sym typeface="Arial"/>
              </a:rPr>
              <a:t>Insights: </a:t>
            </a:r>
          </a:p>
          <a:p>
            <a:pPr marL="50800" indent="0">
              <a:buNone/>
            </a:pPr>
            <a:r>
              <a:rPr lang="en-US" sz="2400" dirty="0">
                <a:cs typeface="Arial"/>
                <a:sym typeface="Arial"/>
              </a:rPr>
              <a:t>Identify how well restaurants are rated on average. This can guide Zomato's focus on quality control or customer experience improvement.</a:t>
            </a:r>
          </a:p>
        </p:txBody>
      </p:sp>
      <p:graphicFrame>
        <p:nvGraphicFramePr>
          <p:cNvPr id="7" name="Chart 6">
            <a:extLst>
              <a:ext uri="{FF2B5EF4-FFF2-40B4-BE49-F238E27FC236}">
                <a16:creationId xmlns:a16="http://schemas.microsoft.com/office/drawing/2014/main" id="{528624F2-5D72-4540-E0F2-9EED9E0A91BF}"/>
              </a:ext>
            </a:extLst>
          </p:cNvPr>
          <p:cNvGraphicFramePr/>
          <p:nvPr>
            <p:extLst>
              <p:ext uri="{D42A27DB-BD31-4B8C-83A1-F6EECF244321}">
                <p14:modId xmlns:p14="http://schemas.microsoft.com/office/powerpoint/2010/main" val="3935062061"/>
              </p:ext>
            </p:extLst>
          </p:nvPr>
        </p:nvGraphicFramePr>
        <p:xfrm>
          <a:off x="6094412" y="1600200"/>
          <a:ext cx="5744258" cy="42254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24828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Graphic spid="7"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DF87-F0CB-5A0D-DFDC-F374F415D35B}"/>
              </a:ext>
            </a:extLst>
          </p:cNvPr>
          <p:cNvSpPr>
            <a:spLocks noGrp="1"/>
          </p:cNvSpPr>
          <p:nvPr>
            <p:ph type="title"/>
          </p:nvPr>
        </p:nvSpPr>
        <p:spPr>
          <a:xfrm>
            <a:off x="1141412" y="152400"/>
            <a:ext cx="9751060" cy="1086465"/>
          </a:xfrm>
        </p:spPr>
        <p:txBody>
          <a:bodyPr/>
          <a:lstStyle/>
          <a:p>
            <a:pPr algn="ctr"/>
            <a:r>
              <a:rPr lang="en-US" dirty="0">
                <a:ln w="0"/>
                <a:solidFill>
                  <a:schemeClr val="accent1"/>
                </a:solidFill>
                <a:effectLst>
                  <a:outerShdw blurRad="50800" dist="38100" dir="5400000" algn="t" rotWithShape="0">
                    <a:prstClr val="black">
                      <a:alpha val="40000"/>
                    </a:prstClr>
                  </a:outerShdw>
                </a:effectLst>
              </a:rPr>
              <a:t>KPI_6: Buckets based on Average Price</a:t>
            </a:r>
          </a:p>
        </p:txBody>
      </p:sp>
      <p:graphicFrame>
        <p:nvGraphicFramePr>
          <p:cNvPr id="7" name="Chart 6">
            <a:extLst>
              <a:ext uri="{FF2B5EF4-FFF2-40B4-BE49-F238E27FC236}">
                <a16:creationId xmlns:a16="http://schemas.microsoft.com/office/drawing/2014/main" id="{0F1AEC8F-3221-0208-74E0-CFAD1D1989C6}"/>
              </a:ext>
            </a:extLst>
          </p:cNvPr>
          <p:cNvGraphicFramePr/>
          <p:nvPr>
            <p:extLst>
              <p:ext uri="{D42A27DB-BD31-4B8C-83A1-F6EECF244321}">
                <p14:modId xmlns:p14="http://schemas.microsoft.com/office/powerpoint/2010/main" val="960106049"/>
              </p:ext>
            </p:extLst>
          </p:nvPr>
        </p:nvGraphicFramePr>
        <p:xfrm>
          <a:off x="5557839" y="1843548"/>
          <a:ext cx="6078637" cy="4131847"/>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674E384A-718B-E885-6419-0D9149BC90D2}"/>
              </a:ext>
            </a:extLst>
          </p:cNvPr>
          <p:cNvSpPr txBox="1"/>
          <p:nvPr/>
        </p:nvSpPr>
        <p:spPr>
          <a:xfrm>
            <a:off x="693174" y="2434106"/>
            <a:ext cx="4468761" cy="2677656"/>
          </a:xfrm>
          <a:prstGeom prst="rect">
            <a:avLst/>
          </a:prstGeom>
          <a:noFill/>
        </p:spPr>
        <p:txBody>
          <a:bodyPr wrap="square" rtlCol="0">
            <a:spAutoFit/>
          </a:bodyPr>
          <a:lstStyle/>
          <a:p>
            <a:r>
              <a:rPr lang="en-US" sz="2400" b="1" dirty="0">
                <a:solidFill>
                  <a:schemeClr val="dk1"/>
                </a:solidFill>
                <a:latin typeface="Constantia"/>
              </a:rPr>
              <a:t>Insights: </a:t>
            </a:r>
          </a:p>
          <a:p>
            <a:endParaRPr lang="en-US" sz="2400" dirty="0">
              <a:solidFill>
                <a:schemeClr val="dk1"/>
              </a:solidFill>
              <a:latin typeface="Constantia"/>
            </a:endParaRPr>
          </a:p>
          <a:p>
            <a:pPr algn="just"/>
            <a:r>
              <a:rPr lang="en-US" sz="2400" dirty="0">
                <a:solidFill>
                  <a:schemeClr val="dk1"/>
                </a:solidFill>
                <a:latin typeface="Constantia"/>
              </a:rPr>
              <a:t>This will help identify how many restaurants target different price segments, and Zomato can use this data for market positioning.</a:t>
            </a:r>
          </a:p>
        </p:txBody>
      </p:sp>
    </p:spTree>
    <p:extLst>
      <p:ext uri="{BB962C8B-B14F-4D97-AF65-F5344CB8AC3E}">
        <p14:creationId xmlns:p14="http://schemas.microsoft.com/office/powerpoint/2010/main" val="42093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86"/>
        <p:cNvGrpSpPr/>
        <p:nvPr/>
      </p:nvGrpSpPr>
      <p:grpSpPr>
        <a:xfrm>
          <a:off x="0" y="0"/>
          <a:ext cx="0" cy="0"/>
          <a:chOff x="0" y="0"/>
          <a:chExt cx="0" cy="0"/>
        </a:xfrm>
      </p:grpSpPr>
      <p:sp>
        <p:nvSpPr>
          <p:cNvPr id="187" name="Google Shape;187;p10"/>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rgbClr val="002060"/>
              </a:buClr>
              <a:buSzPts val="2800"/>
              <a:buFont typeface="Constantia"/>
              <a:buNone/>
            </a:pPr>
            <a:r>
              <a:rPr lang="en-US" sz="2800" b="1" dirty="0">
                <a:ln w="0"/>
                <a:solidFill>
                  <a:schemeClr val="accent1"/>
                </a:solidFill>
                <a:effectLst>
                  <a:outerShdw blurRad="50800" dist="38100" dir="5400000" algn="t" rotWithShape="0">
                    <a:prstClr val="black">
                      <a:alpha val="40000"/>
                    </a:prstClr>
                  </a:outerShdw>
                </a:effectLst>
              </a:rPr>
              <a:t>KPI_7. Percentage of Restaurants based on "</a:t>
            </a:r>
            <a:r>
              <a:rPr lang="en-US" sz="2800" b="1" dirty="0" err="1">
                <a:ln w="0"/>
                <a:solidFill>
                  <a:schemeClr val="accent1"/>
                </a:solidFill>
                <a:effectLst>
                  <a:outerShdw blurRad="50800" dist="38100" dir="5400000" algn="t" rotWithShape="0">
                    <a:prstClr val="black">
                      <a:alpha val="40000"/>
                    </a:prstClr>
                  </a:outerShdw>
                </a:effectLst>
              </a:rPr>
              <a:t>Has_Table_booking</a:t>
            </a:r>
            <a:r>
              <a:rPr lang="en-US" sz="2800" b="1" dirty="0">
                <a:ln w="0"/>
                <a:solidFill>
                  <a:schemeClr val="accent1"/>
                </a:solidFill>
                <a:effectLst>
                  <a:outerShdw blurRad="50800" dist="38100" dir="5400000" algn="t" rotWithShape="0">
                    <a:prstClr val="black">
                      <a:alpha val="40000"/>
                    </a:prstClr>
                  </a:outerShdw>
                </a:effectLst>
              </a:rPr>
              <a:t>" </a:t>
            </a:r>
            <a:endParaRPr b="1" dirty="0">
              <a:ln w="0"/>
              <a:solidFill>
                <a:schemeClr val="accent1"/>
              </a:solidFill>
              <a:effectLst>
                <a:outerShdw blurRad="50800" dist="38100" dir="5400000" algn="t" rotWithShape="0">
                  <a:prstClr val="black">
                    <a:alpha val="40000"/>
                  </a:prstClr>
                </a:outerShdw>
              </a:effectLst>
            </a:endParaRPr>
          </a:p>
        </p:txBody>
      </p:sp>
      <p:graphicFrame>
        <p:nvGraphicFramePr>
          <p:cNvPr id="188" name="Google Shape;188;p10"/>
          <p:cNvGraphicFramePr/>
          <p:nvPr>
            <p:extLst>
              <p:ext uri="{D42A27DB-BD31-4B8C-83A1-F6EECF244321}">
                <p14:modId xmlns:p14="http://schemas.microsoft.com/office/powerpoint/2010/main" val="445663753"/>
              </p:ext>
            </p:extLst>
          </p:nvPr>
        </p:nvGraphicFramePr>
        <p:xfrm>
          <a:off x="6321426" y="1447800"/>
          <a:ext cx="54864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189" name="Google Shape;189;p10"/>
          <p:cNvSpPr txBox="1"/>
          <p:nvPr/>
        </p:nvSpPr>
        <p:spPr>
          <a:xfrm>
            <a:off x="989012" y="2090172"/>
            <a:ext cx="4876800" cy="267765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b="1" dirty="0">
                <a:solidFill>
                  <a:schemeClr val="dk1"/>
                </a:solidFill>
                <a:latin typeface="Constantia"/>
                <a:ea typeface="Constantia"/>
                <a:cs typeface="Constantia"/>
                <a:sym typeface="Constantia"/>
              </a:rPr>
              <a:t>Insights:</a:t>
            </a:r>
            <a:r>
              <a:rPr lang="en-US" sz="2400" dirty="0">
                <a:solidFill>
                  <a:schemeClr val="dk1"/>
                </a:solidFill>
                <a:latin typeface="Constantia"/>
                <a:ea typeface="Constantia"/>
                <a:cs typeface="Constantia"/>
                <a:sym typeface="Constantia"/>
              </a:rPr>
              <a:t> </a:t>
            </a:r>
            <a:endParaRPr dirty="0"/>
          </a:p>
          <a:p>
            <a:pPr marL="0" marR="0" lvl="0" indent="0" algn="just" rtl="0">
              <a:spcBef>
                <a:spcPts val="0"/>
              </a:spcBef>
              <a:spcAft>
                <a:spcPts val="0"/>
              </a:spcAft>
              <a:buNone/>
            </a:pPr>
            <a:endParaRPr sz="2400" dirty="0">
              <a:solidFill>
                <a:schemeClr val="dk1"/>
              </a:solidFill>
              <a:latin typeface="Constantia"/>
              <a:ea typeface="Constantia"/>
              <a:cs typeface="Constantia"/>
              <a:sym typeface="Constantia"/>
            </a:endParaRPr>
          </a:p>
          <a:p>
            <a:pPr marL="0" marR="0" lvl="0" indent="0" algn="just" rtl="0">
              <a:spcBef>
                <a:spcPts val="0"/>
              </a:spcBef>
              <a:spcAft>
                <a:spcPts val="0"/>
              </a:spcAft>
              <a:buNone/>
            </a:pPr>
            <a:r>
              <a:rPr lang="en-US" sz="2400" dirty="0">
                <a:solidFill>
                  <a:schemeClr val="dk1"/>
                </a:solidFill>
                <a:latin typeface="Constantia"/>
                <a:ea typeface="Constantia"/>
                <a:cs typeface="Constantia"/>
                <a:sym typeface="Constantia"/>
              </a:rPr>
              <a:t>This will help understand how many restaurants are equipped to handle online table reservations and whether there's an opportunity to expand this feature.</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1000"/>
                                        <p:tgtEl>
                                          <p:spTgt spid="187"/>
                                        </p:tgtEl>
                                      </p:cBhvr>
                                    </p:animEffect>
                                    <p:anim calcmode="lin" valueType="num">
                                      <p:cBhvr>
                                        <p:cTn id="8" dur="1000" fill="hold"/>
                                        <p:tgtEl>
                                          <p:spTgt spid="187"/>
                                        </p:tgtEl>
                                        <p:attrNameLst>
                                          <p:attrName>ppt_x</p:attrName>
                                        </p:attrNameLst>
                                      </p:cBhvr>
                                      <p:tavLst>
                                        <p:tav tm="0">
                                          <p:val>
                                            <p:strVal val="#ppt_x"/>
                                          </p:val>
                                        </p:tav>
                                        <p:tav tm="100000">
                                          <p:val>
                                            <p:strVal val="#ppt_x"/>
                                          </p:val>
                                        </p:tav>
                                      </p:tavLst>
                                    </p:anim>
                                    <p:anim calcmode="lin" valueType="num">
                                      <p:cBhvr>
                                        <p:cTn id="9"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88"/>
                                        </p:tgtEl>
                                        <p:attrNameLst>
                                          <p:attrName>style.visibility</p:attrName>
                                        </p:attrNameLst>
                                      </p:cBhvr>
                                      <p:to>
                                        <p:strVal val="visible"/>
                                      </p:to>
                                    </p:set>
                                    <p:animEffect transition="in" filter="fade">
                                      <p:cBhvr>
                                        <p:cTn id="14" dur="500"/>
                                        <p:tgtEl>
                                          <p:spTgt spid="18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9"/>
                                        </p:tgtEl>
                                        <p:attrNameLst>
                                          <p:attrName>style.visibility</p:attrName>
                                        </p:attrNameLst>
                                      </p:cBhvr>
                                      <p:to>
                                        <p:strVal val="visible"/>
                                      </p:to>
                                    </p:set>
                                    <p:animEffect transition="in" filter="fade">
                                      <p:cBhvr>
                                        <p:cTn id="19" dur="500"/>
                                        <p:tgtEl>
                                          <p:spTgt spid="1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Graphic spid="188" grpId="0">
        <p:bldAsOne/>
      </p:bldGraphic>
      <p:bldP spid="18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93"/>
        <p:cNvGrpSpPr/>
        <p:nvPr/>
      </p:nvGrpSpPr>
      <p:grpSpPr>
        <a:xfrm>
          <a:off x="0" y="0"/>
          <a:ext cx="0" cy="0"/>
          <a:chOff x="0" y="0"/>
          <a:chExt cx="0" cy="0"/>
        </a:xfrm>
      </p:grpSpPr>
      <p:sp>
        <p:nvSpPr>
          <p:cNvPr id="194" name="Google Shape;194;p11"/>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rgbClr val="002060"/>
              </a:buClr>
              <a:buSzPts val="2800"/>
              <a:buFont typeface="Constantia"/>
              <a:buNone/>
            </a:pPr>
            <a:r>
              <a:rPr lang="en-US" sz="2800" dirty="0">
                <a:ln w="0"/>
                <a:solidFill>
                  <a:schemeClr val="accent1"/>
                </a:solidFill>
                <a:effectLst>
                  <a:outerShdw blurRad="50800" dist="38100" dir="5400000" algn="t" rotWithShape="0">
                    <a:prstClr val="black">
                      <a:alpha val="40000"/>
                    </a:prstClr>
                  </a:outerShdw>
                </a:effectLst>
              </a:rPr>
              <a:t>KPI_8.Percentage of Restaurants based on "Has_Online_delivery" </a:t>
            </a:r>
            <a:endParaRPr dirty="0">
              <a:ln w="0"/>
              <a:solidFill>
                <a:schemeClr val="accent1"/>
              </a:solidFill>
              <a:effectLst>
                <a:outerShdw blurRad="50800" dist="38100" dir="5400000" algn="t" rotWithShape="0">
                  <a:prstClr val="black">
                    <a:alpha val="40000"/>
                  </a:prstClr>
                </a:outerShdw>
              </a:effectLst>
            </a:endParaRPr>
          </a:p>
        </p:txBody>
      </p:sp>
      <p:graphicFrame>
        <p:nvGraphicFramePr>
          <p:cNvPr id="195" name="Google Shape;195;p11"/>
          <p:cNvGraphicFramePr/>
          <p:nvPr>
            <p:extLst>
              <p:ext uri="{D42A27DB-BD31-4B8C-83A1-F6EECF244321}">
                <p14:modId xmlns:p14="http://schemas.microsoft.com/office/powerpoint/2010/main" val="4194878577"/>
              </p:ext>
            </p:extLst>
          </p:nvPr>
        </p:nvGraphicFramePr>
        <p:xfrm>
          <a:off x="6932612" y="1600200"/>
          <a:ext cx="51054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196" name="Google Shape;196;p11"/>
          <p:cNvSpPr txBox="1"/>
          <p:nvPr/>
        </p:nvSpPr>
        <p:spPr>
          <a:xfrm>
            <a:off x="989012" y="2274838"/>
            <a:ext cx="5257800" cy="230832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b="1" dirty="0">
                <a:solidFill>
                  <a:schemeClr val="dk1"/>
                </a:solidFill>
                <a:latin typeface="Constantia"/>
                <a:ea typeface="Constantia"/>
                <a:cs typeface="Constantia"/>
                <a:sym typeface="Constantia"/>
              </a:rPr>
              <a:t>Insights:</a:t>
            </a:r>
            <a:r>
              <a:rPr lang="en-US" sz="2400" dirty="0">
                <a:solidFill>
                  <a:schemeClr val="dk1"/>
                </a:solidFill>
                <a:latin typeface="Constantia"/>
                <a:ea typeface="Constantia"/>
                <a:cs typeface="Constantia"/>
                <a:sym typeface="Constantia"/>
              </a:rPr>
              <a:t> </a:t>
            </a:r>
            <a:endParaRPr dirty="0"/>
          </a:p>
          <a:p>
            <a:pPr marL="0" marR="0" lvl="0" indent="0" algn="just" rtl="0">
              <a:spcBef>
                <a:spcPts val="0"/>
              </a:spcBef>
              <a:spcAft>
                <a:spcPts val="0"/>
              </a:spcAft>
              <a:buNone/>
            </a:pPr>
            <a:endParaRPr sz="2400" dirty="0">
              <a:solidFill>
                <a:schemeClr val="dk1"/>
              </a:solidFill>
              <a:latin typeface="Constantia"/>
              <a:ea typeface="Constantia"/>
              <a:cs typeface="Constantia"/>
              <a:sym typeface="Constantia"/>
            </a:endParaRPr>
          </a:p>
          <a:p>
            <a:pPr marL="0" marR="0" lvl="0" indent="0" algn="just" rtl="0">
              <a:spcBef>
                <a:spcPts val="0"/>
              </a:spcBef>
              <a:spcAft>
                <a:spcPts val="0"/>
              </a:spcAft>
              <a:buNone/>
            </a:pPr>
            <a:r>
              <a:rPr lang="en-US" sz="2400" dirty="0">
                <a:solidFill>
                  <a:schemeClr val="dk1"/>
                </a:solidFill>
                <a:latin typeface="Constantia"/>
                <a:ea typeface="Constantia"/>
                <a:cs typeface="Constantia"/>
                <a:sym typeface="Constantia"/>
              </a:rPr>
              <a:t>This can reveal market readiness for delivery and help Zomato improve its partnerships with restaurants to expand delivery services.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000"/>
                                        <p:tgtEl>
                                          <p:spTgt spid="194"/>
                                        </p:tgtEl>
                                      </p:cBhvr>
                                    </p:animEffect>
                                    <p:anim calcmode="lin" valueType="num">
                                      <p:cBhvr>
                                        <p:cTn id="8" dur="1000" fill="hold"/>
                                        <p:tgtEl>
                                          <p:spTgt spid="194"/>
                                        </p:tgtEl>
                                        <p:attrNameLst>
                                          <p:attrName>ppt_x</p:attrName>
                                        </p:attrNameLst>
                                      </p:cBhvr>
                                      <p:tavLst>
                                        <p:tav tm="0">
                                          <p:val>
                                            <p:strVal val="#ppt_x"/>
                                          </p:val>
                                        </p:tav>
                                        <p:tav tm="100000">
                                          <p:val>
                                            <p:strVal val="#ppt_x"/>
                                          </p:val>
                                        </p:tav>
                                      </p:tavLst>
                                    </p:anim>
                                    <p:anim calcmode="lin" valueType="num">
                                      <p:cBhvr>
                                        <p:cTn id="9" dur="1000" fill="hold"/>
                                        <p:tgtEl>
                                          <p:spTgt spid="19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5"/>
                                        </p:tgtEl>
                                        <p:attrNameLst>
                                          <p:attrName>style.visibility</p:attrName>
                                        </p:attrNameLst>
                                      </p:cBhvr>
                                      <p:to>
                                        <p:strVal val="visible"/>
                                      </p:to>
                                    </p:set>
                                    <p:animEffect transition="in" filter="fade">
                                      <p:cBhvr>
                                        <p:cTn id="14" dur="1000"/>
                                        <p:tgtEl>
                                          <p:spTgt spid="195"/>
                                        </p:tgtEl>
                                      </p:cBhvr>
                                    </p:animEffect>
                                    <p:anim calcmode="lin" valueType="num">
                                      <p:cBhvr>
                                        <p:cTn id="15" dur="1000" fill="hold"/>
                                        <p:tgtEl>
                                          <p:spTgt spid="195"/>
                                        </p:tgtEl>
                                        <p:attrNameLst>
                                          <p:attrName>ppt_x</p:attrName>
                                        </p:attrNameLst>
                                      </p:cBhvr>
                                      <p:tavLst>
                                        <p:tav tm="0">
                                          <p:val>
                                            <p:strVal val="#ppt_x"/>
                                          </p:val>
                                        </p:tav>
                                        <p:tav tm="100000">
                                          <p:val>
                                            <p:strVal val="#ppt_x"/>
                                          </p:val>
                                        </p:tav>
                                      </p:tavLst>
                                    </p:anim>
                                    <p:anim calcmode="lin" valueType="num">
                                      <p:cBhvr>
                                        <p:cTn id="16" dur="1000" fill="hold"/>
                                        <p:tgtEl>
                                          <p:spTgt spid="19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6"/>
                                        </p:tgtEl>
                                        <p:attrNameLst>
                                          <p:attrName>style.visibility</p:attrName>
                                        </p:attrNameLst>
                                      </p:cBhvr>
                                      <p:to>
                                        <p:strVal val="visible"/>
                                      </p:to>
                                    </p:set>
                                    <p:animEffect transition="in" filter="fade">
                                      <p:cBhvr>
                                        <p:cTn id="21"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Graphic spid="195" grpId="0">
        <p:bldAsOne/>
      </p:bldGraphic>
      <p:bldP spid="19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04749-944A-FF27-2F8C-F6EB57A97854}"/>
              </a:ext>
            </a:extLst>
          </p:cNvPr>
          <p:cNvSpPr>
            <a:spLocks noGrp="1"/>
          </p:cNvSpPr>
          <p:nvPr>
            <p:ph type="title"/>
          </p:nvPr>
        </p:nvSpPr>
        <p:spPr/>
        <p:txBody>
          <a:bodyPr/>
          <a:lstStyle/>
          <a:p>
            <a:pPr algn="ctr"/>
            <a:r>
              <a:rPr lang="en-US"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KPI_9: </a:t>
            </a:r>
            <a:r>
              <a:rPr lang="en-US" sz="3600"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latin typeface="Constantia"/>
                <a:ea typeface="Constantia"/>
                <a:cs typeface="Constantia"/>
                <a:sym typeface="Constantia"/>
              </a:rPr>
              <a:t>Develop Charts based on Cuisines</a:t>
            </a:r>
            <a:endParaRPr lang="en-US"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graphicFrame>
        <p:nvGraphicFramePr>
          <p:cNvPr id="5" name="Chart 4">
            <a:extLst>
              <a:ext uri="{FF2B5EF4-FFF2-40B4-BE49-F238E27FC236}">
                <a16:creationId xmlns:a16="http://schemas.microsoft.com/office/drawing/2014/main" id="{36707775-1AF7-D419-8A5A-F28CC5F02704}"/>
              </a:ext>
            </a:extLst>
          </p:cNvPr>
          <p:cNvGraphicFramePr/>
          <p:nvPr>
            <p:extLst>
              <p:ext uri="{D42A27DB-BD31-4B8C-83A1-F6EECF244321}">
                <p14:modId xmlns:p14="http://schemas.microsoft.com/office/powerpoint/2010/main" val="2933541496"/>
              </p:ext>
            </p:extLst>
          </p:nvPr>
        </p:nvGraphicFramePr>
        <p:xfrm>
          <a:off x="1887795" y="1756899"/>
          <a:ext cx="8525438" cy="299208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EC0E48A7-F062-F1E9-2D15-976B0085A1A9}"/>
              </a:ext>
            </a:extLst>
          </p:cNvPr>
          <p:cNvSpPr txBox="1"/>
          <p:nvPr/>
        </p:nvSpPr>
        <p:spPr>
          <a:xfrm>
            <a:off x="1887795" y="4895848"/>
            <a:ext cx="7993624" cy="1477328"/>
          </a:xfrm>
          <a:prstGeom prst="rect">
            <a:avLst/>
          </a:prstGeom>
          <a:noFill/>
        </p:spPr>
        <p:txBody>
          <a:bodyPr wrap="square" rtlCol="0">
            <a:spAutoFit/>
          </a:bodyPr>
          <a:lstStyle/>
          <a:p>
            <a:pPr algn="just"/>
            <a:r>
              <a:rPr lang="en-US" sz="1800" b="1" dirty="0"/>
              <a:t>Insights:</a:t>
            </a:r>
            <a:r>
              <a:rPr lang="en-US" sz="1800" dirty="0"/>
              <a:t> </a:t>
            </a:r>
          </a:p>
          <a:p>
            <a:pPr algn="just"/>
            <a:endParaRPr lang="en-US" sz="1800" dirty="0"/>
          </a:p>
          <a:p>
            <a:pPr algn="just"/>
            <a:r>
              <a:rPr lang="en-US" sz="1800" dirty="0"/>
              <a:t>These charts will reveal customer preferences highlight which cuisines are more popular or highly rated. This can guide marketing and operational decisions.</a:t>
            </a:r>
          </a:p>
        </p:txBody>
      </p:sp>
    </p:spTree>
    <p:extLst>
      <p:ext uri="{BB962C8B-B14F-4D97-AF65-F5344CB8AC3E}">
        <p14:creationId xmlns:p14="http://schemas.microsoft.com/office/powerpoint/2010/main" val="364429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06"/>
        <p:cNvGrpSpPr/>
        <p:nvPr/>
      </p:nvGrpSpPr>
      <p:grpSpPr>
        <a:xfrm>
          <a:off x="0" y="0"/>
          <a:ext cx="0" cy="0"/>
          <a:chOff x="0" y="0"/>
          <a:chExt cx="0" cy="0"/>
        </a:xfrm>
      </p:grpSpPr>
      <p:sp>
        <p:nvSpPr>
          <p:cNvPr id="207" name="Google Shape;207;p13"/>
          <p:cNvSpPr txBox="1">
            <a:spLocks noGrp="1"/>
          </p:cNvSpPr>
          <p:nvPr>
            <p:ph type="title"/>
          </p:nvPr>
        </p:nvSpPr>
        <p:spPr>
          <a:xfrm>
            <a:off x="1218875" y="152400"/>
            <a:ext cx="9751200" cy="9450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sz="4400" dirty="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Excel Dashboard</a:t>
            </a:r>
            <a:endParaRPr sz="4400" dirty="0">
              <a:effectLst>
                <a:outerShdw blurRad="50800" dist="38100" dir="5400000" algn="t" rotWithShape="0">
                  <a:prstClr val="black">
                    <a:alpha val="40000"/>
                  </a:prstClr>
                </a:outerShdw>
                <a:reflection blurRad="6350" stA="55000" endA="300" endPos="45500" dir="5400000" sy="-100000" algn="bl" rotWithShape="0"/>
              </a:effectLst>
            </a:endParaRPr>
          </a:p>
        </p:txBody>
      </p:sp>
      <p:sp>
        <p:nvSpPr>
          <p:cNvPr id="208" name="Google Shape;208;p13"/>
          <p:cNvSpPr txBox="1">
            <a:spLocks noGrp="1"/>
          </p:cNvSpPr>
          <p:nvPr>
            <p:ph type="body" idx="1"/>
          </p:nvPr>
        </p:nvSpPr>
        <p:spPr>
          <a:xfrm>
            <a:off x="1218883" y="1600200"/>
            <a:ext cx="9751060" cy="4572000"/>
          </a:xfrm>
          <a:prstGeom prst="rect">
            <a:avLst/>
          </a:prstGeom>
          <a:noFill/>
          <a:ln>
            <a:noFill/>
          </a:ln>
        </p:spPr>
        <p:txBody>
          <a:bodyPr spcFirstLastPara="1" wrap="square" lIns="121875" tIns="60925" rIns="121875" bIns="60925" anchor="t" anchorCtr="0">
            <a:normAutofit/>
          </a:bodyPr>
          <a:lstStyle/>
          <a:p>
            <a:pPr marL="304747" lvl="0" indent="-126947" algn="l" rtl="0">
              <a:lnSpc>
                <a:spcPct val="90000"/>
              </a:lnSpc>
              <a:spcBef>
                <a:spcPts val="0"/>
              </a:spcBef>
              <a:spcAft>
                <a:spcPts val="0"/>
              </a:spcAft>
              <a:buSzPts val="2800"/>
              <a:buNone/>
            </a:pPr>
            <a:endParaRPr/>
          </a:p>
        </p:txBody>
      </p:sp>
      <p:pic>
        <p:nvPicPr>
          <p:cNvPr id="209" name="Google Shape;209;p13"/>
          <p:cNvPicPr preferRelativeResize="0"/>
          <p:nvPr/>
        </p:nvPicPr>
        <p:blipFill>
          <a:blip r:embed="rId3">
            <a:alphaModFix/>
          </a:blip>
          <a:stretch>
            <a:fillRect/>
          </a:stretch>
        </p:blipFill>
        <p:spPr>
          <a:xfrm>
            <a:off x="1218875" y="1384662"/>
            <a:ext cx="10670450" cy="50030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1000"/>
                                        <p:tgtEl>
                                          <p:spTgt spid="207"/>
                                        </p:tgtEl>
                                      </p:cBhvr>
                                    </p:animEffect>
                                    <p:anim calcmode="lin" valueType="num">
                                      <p:cBhvr>
                                        <p:cTn id="8" dur="1000" fill="hold"/>
                                        <p:tgtEl>
                                          <p:spTgt spid="207"/>
                                        </p:tgtEl>
                                        <p:attrNameLst>
                                          <p:attrName>ppt_x</p:attrName>
                                        </p:attrNameLst>
                                      </p:cBhvr>
                                      <p:tavLst>
                                        <p:tav tm="0">
                                          <p:val>
                                            <p:strVal val="#ppt_x"/>
                                          </p:val>
                                        </p:tav>
                                        <p:tav tm="100000">
                                          <p:val>
                                            <p:strVal val="#ppt_x"/>
                                          </p:val>
                                        </p:tav>
                                      </p:tavLst>
                                    </p:anim>
                                    <p:anim calcmode="lin" valueType="num">
                                      <p:cBhvr>
                                        <p:cTn id="9" dur="1000" fill="hold"/>
                                        <p:tgtEl>
                                          <p:spTgt spid="20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09"/>
                                        </p:tgtEl>
                                        <p:attrNameLst>
                                          <p:attrName>style.visibility</p:attrName>
                                        </p:attrNameLst>
                                      </p:cBhvr>
                                      <p:to>
                                        <p:strVal val="visible"/>
                                      </p:to>
                                    </p:set>
                                    <p:animEffect transition="in" filter="fade">
                                      <p:cBhvr>
                                        <p:cTn id="14" dur="500"/>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13"/>
        <p:cNvGrpSpPr/>
        <p:nvPr/>
      </p:nvGrpSpPr>
      <p:grpSpPr>
        <a:xfrm>
          <a:off x="0" y="0"/>
          <a:ext cx="0" cy="0"/>
          <a:chOff x="0" y="0"/>
          <a:chExt cx="0" cy="0"/>
        </a:xfrm>
      </p:grpSpPr>
      <p:sp>
        <p:nvSpPr>
          <p:cNvPr id="214" name="Google Shape;214;p14"/>
          <p:cNvSpPr txBox="1">
            <a:spLocks noGrp="1"/>
          </p:cNvSpPr>
          <p:nvPr>
            <p:ph type="title"/>
          </p:nvPr>
        </p:nvSpPr>
        <p:spPr>
          <a:xfrm>
            <a:off x="1218883" y="265470"/>
            <a:ext cx="9751060" cy="973395"/>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ct val="100000"/>
              <a:buFont typeface="Constantia"/>
              <a:buNone/>
            </a:pPr>
            <a:r>
              <a:rPr lang="en-US" sz="4400" dirty="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Power Bi Dashboard</a:t>
            </a:r>
            <a:endParaRPr sz="4400" dirty="0">
              <a:effectLst>
                <a:outerShdw blurRad="50800" dist="38100" dir="5400000" algn="t" rotWithShape="0">
                  <a:prstClr val="black">
                    <a:alpha val="40000"/>
                  </a:prstClr>
                </a:outerShdw>
                <a:reflection blurRad="6350" stA="55000" endA="300" endPos="45500" dir="5400000" sy="-100000" algn="bl" rotWithShape="0"/>
              </a:effectLst>
            </a:endParaRPr>
          </a:p>
        </p:txBody>
      </p:sp>
      <p:pic>
        <p:nvPicPr>
          <p:cNvPr id="215" name="Google Shape;215;p14"/>
          <p:cNvPicPr preferRelativeResize="0">
            <a:picLocks noGrp="1"/>
          </p:cNvPicPr>
          <p:nvPr>
            <p:ph type="body" idx="1"/>
          </p:nvPr>
        </p:nvPicPr>
        <p:blipFill rotWithShape="1">
          <a:blip r:embed="rId3">
            <a:alphaModFix/>
          </a:blip>
          <a:srcRect/>
          <a:stretch/>
        </p:blipFill>
        <p:spPr>
          <a:xfrm>
            <a:off x="1218883" y="1447800"/>
            <a:ext cx="10742929" cy="5257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1000"/>
                                        <p:tgtEl>
                                          <p:spTgt spid="214"/>
                                        </p:tgtEl>
                                      </p:cBhvr>
                                    </p:animEffect>
                                    <p:anim calcmode="lin" valueType="num">
                                      <p:cBhvr>
                                        <p:cTn id="8" dur="1000" fill="hold"/>
                                        <p:tgtEl>
                                          <p:spTgt spid="214"/>
                                        </p:tgtEl>
                                        <p:attrNameLst>
                                          <p:attrName>ppt_x</p:attrName>
                                        </p:attrNameLst>
                                      </p:cBhvr>
                                      <p:tavLst>
                                        <p:tav tm="0">
                                          <p:val>
                                            <p:strVal val="#ppt_x"/>
                                          </p:val>
                                        </p:tav>
                                        <p:tav tm="100000">
                                          <p:val>
                                            <p:strVal val="#ppt_x"/>
                                          </p:val>
                                        </p:tav>
                                      </p:tavLst>
                                    </p:anim>
                                    <p:anim calcmode="lin" valueType="num">
                                      <p:cBhvr>
                                        <p:cTn id="9" dur="1000" fill="hold"/>
                                        <p:tgtEl>
                                          <p:spTgt spid="2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15"/>
                                        </p:tgtEl>
                                        <p:attrNameLst>
                                          <p:attrName>style.visibility</p:attrName>
                                        </p:attrNameLst>
                                      </p:cBhvr>
                                      <p:to>
                                        <p:strVal val="visible"/>
                                      </p:to>
                                    </p:set>
                                    <p:animEffect transition="in" filter="fade">
                                      <p:cBhvr>
                                        <p:cTn id="14" dur="500"/>
                                        <p:tgtEl>
                                          <p:spTgt spid="2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22"/>
        <p:cNvGrpSpPr/>
        <p:nvPr/>
      </p:nvGrpSpPr>
      <p:grpSpPr>
        <a:xfrm>
          <a:off x="0" y="0"/>
          <a:ext cx="0" cy="0"/>
          <a:chOff x="0" y="0"/>
          <a:chExt cx="0" cy="0"/>
        </a:xfrm>
      </p:grpSpPr>
      <p:sp>
        <p:nvSpPr>
          <p:cNvPr id="123" name="Google Shape;123;p2"/>
          <p:cNvSpPr txBox="1">
            <a:spLocks noGrp="1"/>
          </p:cNvSpPr>
          <p:nvPr>
            <p:ph type="title"/>
          </p:nvPr>
        </p:nvSpPr>
        <p:spPr>
          <a:xfrm>
            <a:off x="1141412" y="152400"/>
            <a:ext cx="9751060" cy="12954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b="1" dirty="0">
                <a:ln w="0"/>
                <a:solidFill>
                  <a:schemeClr val="accent1"/>
                </a:solidFill>
                <a:effectLst>
                  <a:outerShdw blurRad="50800" dist="38100" dir="2700000" algn="tl" rotWithShape="0">
                    <a:prstClr val="black">
                      <a:alpha val="40000"/>
                    </a:prstClr>
                  </a:outerShdw>
                  <a:reflection blurRad="6350" stA="60000" endA="900" endPos="58000" dir="5400000" sy="-100000" algn="bl" rotWithShape="0"/>
                </a:effectLst>
                <a:sym typeface="Constantia"/>
              </a:rPr>
              <a:t>Content to be covered</a:t>
            </a:r>
            <a:endParaRPr b="1" dirty="0">
              <a:ln w="0"/>
              <a:solidFill>
                <a:schemeClr val="accent1"/>
              </a:solidFill>
              <a:effectLst>
                <a:outerShdw blurRad="50800" dist="38100" dir="2700000" algn="tl" rotWithShape="0">
                  <a:prstClr val="black">
                    <a:alpha val="40000"/>
                  </a:prstClr>
                </a:outerShdw>
                <a:reflection blurRad="6350" stA="60000" endA="900" endPos="58000" dir="5400000" sy="-100000" algn="bl" rotWithShape="0"/>
              </a:effectLst>
            </a:endParaRPr>
          </a:p>
        </p:txBody>
      </p:sp>
      <p:pic>
        <p:nvPicPr>
          <p:cNvPr id="124" name="Google Shape;124;p2" descr="A person riding a red scooter&#10;&#10;Description automatically generated"/>
          <p:cNvPicPr preferRelativeResize="0"/>
          <p:nvPr/>
        </p:nvPicPr>
        <p:blipFill rotWithShape="1">
          <a:blip r:embed="rId3">
            <a:alphaModFix/>
          </a:blip>
          <a:srcRect/>
          <a:stretch/>
        </p:blipFill>
        <p:spPr>
          <a:xfrm>
            <a:off x="5408612" y="1828799"/>
            <a:ext cx="6553200" cy="3619341"/>
          </a:xfrm>
          <a:prstGeom prst="rect">
            <a:avLst/>
          </a:prstGeom>
          <a:noFill/>
          <a:ln>
            <a:noFill/>
          </a:ln>
        </p:spPr>
      </p:pic>
      <p:grpSp>
        <p:nvGrpSpPr>
          <p:cNvPr id="125" name="Google Shape;125;p2"/>
          <p:cNvGrpSpPr/>
          <p:nvPr/>
        </p:nvGrpSpPr>
        <p:grpSpPr>
          <a:xfrm>
            <a:off x="457992" y="1829046"/>
            <a:ext cx="6553200" cy="4571504"/>
            <a:chOff x="150018" y="248"/>
            <a:chExt cx="6100762" cy="4571504"/>
          </a:xfrm>
        </p:grpSpPr>
        <p:sp>
          <p:nvSpPr>
            <p:cNvPr id="126" name="Google Shape;126;p2"/>
            <p:cNvSpPr/>
            <p:nvPr/>
          </p:nvSpPr>
          <p:spPr>
            <a:xfrm rot="5400000">
              <a:off x="2730302" y="110401"/>
              <a:ext cx="1694656" cy="1474350"/>
            </a:xfrm>
            <a:prstGeom prst="hexagon">
              <a:avLst>
                <a:gd name="adj" fmla="val 25000"/>
                <a:gd name="vf" fmla="val 115470"/>
              </a:avLst>
            </a:prstGeom>
            <a:solidFill>
              <a:srgbClr val="F136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txBox="1"/>
            <p:nvPr/>
          </p:nvSpPr>
          <p:spPr>
            <a:xfrm>
              <a:off x="3070208" y="264332"/>
              <a:ext cx="1014844" cy="1166488"/>
            </a:xfrm>
            <a:prstGeom prst="rect">
              <a:avLst/>
            </a:prstGeom>
            <a:noFill/>
            <a:ln>
              <a:noFill/>
            </a:ln>
          </p:spPr>
          <p:txBody>
            <a:bodyPr spcFirstLastPara="1" wrap="square" lIns="60950" tIns="60950" rIns="60950" bIns="60950" anchor="ctr" anchorCtr="0">
              <a:noAutofit/>
            </a:bodyPr>
            <a:lstStyle/>
            <a:p>
              <a:pPr marL="0" marR="0" lvl="0" indent="0" algn="ctr" rtl="0">
                <a:lnSpc>
                  <a:spcPct val="90000"/>
                </a:lnSpc>
                <a:spcBef>
                  <a:spcPts val="0"/>
                </a:spcBef>
                <a:spcAft>
                  <a:spcPts val="0"/>
                </a:spcAft>
                <a:buClr>
                  <a:schemeClr val="lt1"/>
                </a:buClr>
                <a:buSzPts val="1600"/>
                <a:buFont typeface="Constantia"/>
                <a:buNone/>
              </a:pPr>
              <a:r>
                <a:rPr lang="en-US" sz="1600" dirty="0">
                  <a:solidFill>
                    <a:schemeClr val="lt1"/>
                  </a:solidFill>
                  <a:latin typeface="Constantia"/>
                  <a:ea typeface="Constantia"/>
                  <a:cs typeface="Constantia"/>
                  <a:sym typeface="Constantia"/>
                </a:rPr>
                <a:t>Data Overview</a:t>
              </a:r>
              <a:endParaRPr dirty="0"/>
            </a:p>
          </p:txBody>
        </p:sp>
        <p:sp>
          <p:nvSpPr>
            <p:cNvPr id="128" name="Google Shape;128;p2"/>
            <p:cNvSpPr/>
            <p:nvPr/>
          </p:nvSpPr>
          <p:spPr>
            <a:xfrm>
              <a:off x="4359544" y="339179"/>
              <a:ext cx="1891236" cy="10167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rot="5400000">
              <a:off x="1138003" y="110401"/>
              <a:ext cx="1694656" cy="1474350"/>
            </a:xfrm>
            <a:prstGeom prst="hexagon">
              <a:avLst>
                <a:gd name="adj" fmla="val 25000"/>
                <a:gd name="vf" fmla="val 115470"/>
              </a:avLst>
            </a:prstGeom>
            <a:solidFill>
              <a:srgbClr val="9ED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txBox="1"/>
            <p:nvPr/>
          </p:nvSpPr>
          <p:spPr>
            <a:xfrm>
              <a:off x="1477909" y="264332"/>
              <a:ext cx="1014844" cy="116648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lt1"/>
                </a:buClr>
                <a:buSzPts val="1800"/>
                <a:buFont typeface="Constantia"/>
                <a:buNone/>
              </a:pPr>
              <a:r>
                <a:rPr lang="en-US" sz="1800">
                  <a:solidFill>
                    <a:schemeClr val="lt1"/>
                  </a:solidFill>
                  <a:latin typeface="Constantia"/>
                  <a:ea typeface="Constantia"/>
                  <a:cs typeface="Constantia"/>
                  <a:sym typeface="Constantia"/>
                </a:rPr>
                <a:t>Introduction</a:t>
              </a:r>
              <a:endParaRPr/>
            </a:p>
          </p:txBody>
        </p:sp>
        <p:sp>
          <p:nvSpPr>
            <p:cNvPr id="131" name="Google Shape;131;p2"/>
            <p:cNvSpPr/>
            <p:nvPr/>
          </p:nvSpPr>
          <p:spPr>
            <a:xfrm rot="5400000">
              <a:off x="1931102" y="1548825"/>
              <a:ext cx="1694656" cy="1474350"/>
            </a:xfrm>
            <a:prstGeom prst="hexagon">
              <a:avLst>
                <a:gd name="adj" fmla="val 25000"/>
                <a:gd name="vf" fmla="val 115470"/>
              </a:avLst>
            </a:prstGeom>
            <a:solidFill>
              <a:srgbClr val="1CB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txBox="1"/>
            <p:nvPr/>
          </p:nvSpPr>
          <p:spPr>
            <a:xfrm>
              <a:off x="2271008" y="1702756"/>
              <a:ext cx="1014844" cy="1166488"/>
            </a:xfrm>
            <a:prstGeom prst="rect">
              <a:avLst/>
            </a:prstGeom>
            <a:noFill/>
            <a:ln>
              <a:noFill/>
            </a:ln>
          </p:spPr>
          <p:txBody>
            <a:bodyPr spcFirstLastPara="1" wrap="square" lIns="53325" tIns="53325" rIns="53325" bIns="53325" anchor="ctr" anchorCtr="0">
              <a:noAutofit/>
            </a:bodyPr>
            <a:lstStyle/>
            <a:p>
              <a:pPr marL="0" marR="0" lvl="0" indent="0" algn="ctr" rtl="0">
                <a:lnSpc>
                  <a:spcPct val="90000"/>
                </a:lnSpc>
                <a:spcBef>
                  <a:spcPts val="0"/>
                </a:spcBef>
                <a:spcAft>
                  <a:spcPts val="0"/>
                </a:spcAft>
                <a:buClr>
                  <a:schemeClr val="lt1"/>
                </a:buClr>
                <a:buSzPts val="1400"/>
                <a:buFont typeface="Constantia"/>
                <a:buNone/>
              </a:pPr>
              <a:r>
                <a:rPr lang="en-US" sz="1400">
                  <a:solidFill>
                    <a:schemeClr val="lt1"/>
                  </a:solidFill>
                  <a:latin typeface="Constantia"/>
                  <a:ea typeface="Constantia"/>
                  <a:cs typeface="Constantia"/>
                  <a:sym typeface="Constantia"/>
                </a:rPr>
                <a:t>Objectives : KPI’s</a:t>
              </a:r>
              <a:endParaRPr/>
            </a:p>
          </p:txBody>
        </p:sp>
        <p:sp>
          <p:nvSpPr>
            <p:cNvPr id="133" name="Google Shape;133;p2"/>
            <p:cNvSpPr/>
            <p:nvPr/>
          </p:nvSpPr>
          <p:spPr>
            <a:xfrm>
              <a:off x="150018" y="1777604"/>
              <a:ext cx="1830228" cy="10167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rot="5400000">
              <a:off x="3523401" y="1548825"/>
              <a:ext cx="1694656" cy="1474350"/>
            </a:xfrm>
            <a:prstGeom prst="hexagon">
              <a:avLst>
                <a:gd name="adj" fmla="val 25000"/>
                <a:gd name="vf" fmla="val 115470"/>
              </a:avLst>
            </a:prstGeom>
            <a:solidFill>
              <a:srgbClr val="215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txBox="1"/>
            <p:nvPr/>
          </p:nvSpPr>
          <p:spPr>
            <a:xfrm>
              <a:off x="3863307" y="1702756"/>
              <a:ext cx="1014844" cy="116648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lt1"/>
                </a:buClr>
                <a:buSzPts val="2200"/>
                <a:buFont typeface="Constantia"/>
                <a:buNone/>
              </a:pPr>
              <a:r>
                <a:rPr lang="en-US" sz="1800" dirty="0">
                  <a:solidFill>
                    <a:schemeClr val="lt1"/>
                  </a:solidFill>
                  <a:latin typeface="Constantia"/>
                  <a:ea typeface="Constantia"/>
                  <a:cs typeface="Constantia"/>
                  <a:sym typeface="Constantia"/>
                </a:rPr>
                <a:t>Analysis</a:t>
              </a:r>
              <a:endParaRPr dirty="0"/>
            </a:p>
          </p:txBody>
        </p:sp>
        <p:sp>
          <p:nvSpPr>
            <p:cNvPr id="136" name="Google Shape;136;p2"/>
            <p:cNvSpPr/>
            <p:nvPr/>
          </p:nvSpPr>
          <p:spPr>
            <a:xfrm rot="5400000">
              <a:off x="2730302" y="2987249"/>
              <a:ext cx="1694656" cy="1474350"/>
            </a:xfrm>
            <a:prstGeom prst="hexagon">
              <a:avLst>
                <a:gd name="adj" fmla="val 25000"/>
                <a:gd name="vf" fmla="val 115470"/>
              </a:avLst>
            </a:prstGeom>
            <a:solidFill>
              <a:srgbClr val="6B25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txBox="1"/>
            <p:nvPr/>
          </p:nvSpPr>
          <p:spPr>
            <a:xfrm>
              <a:off x="3070208" y="3141180"/>
              <a:ext cx="1014844" cy="1166488"/>
            </a:xfrm>
            <a:prstGeom prst="rect">
              <a:avLst/>
            </a:prstGeom>
            <a:noFill/>
            <a:ln>
              <a:noFill/>
            </a:ln>
          </p:spPr>
          <p:txBody>
            <a:bodyPr spcFirstLastPara="1" wrap="square" lIns="53325" tIns="53325" rIns="53325" bIns="53325" anchor="ctr" anchorCtr="0">
              <a:noAutofit/>
            </a:bodyPr>
            <a:lstStyle/>
            <a:p>
              <a:pPr marL="0" marR="0" lvl="0" indent="0" algn="ctr" rtl="0">
                <a:lnSpc>
                  <a:spcPct val="90000"/>
                </a:lnSpc>
                <a:spcBef>
                  <a:spcPts val="0"/>
                </a:spcBef>
                <a:spcAft>
                  <a:spcPts val="0"/>
                </a:spcAft>
                <a:buClr>
                  <a:schemeClr val="lt1"/>
                </a:buClr>
                <a:buSzPts val="1400"/>
                <a:buFont typeface="Constantia"/>
                <a:buNone/>
              </a:pPr>
              <a:r>
                <a:rPr lang="en-US" sz="1400">
                  <a:solidFill>
                    <a:schemeClr val="lt1"/>
                  </a:solidFill>
                  <a:latin typeface="Constantia"/>
                  <a:ea typeface="Constantia"/>
                  <a:cs typeface="Constantia"/>
                  <a:sym typeface="Constantia"/>
                </a:rPr>
                <a:t>Conclusion</a:t>
              </a:r>
              <a:endParaRPr/>
            </a:p>
          </p:txBody>
        </p:sp>
        <p:sp>
          <p:nvSpPr>
            <p:cNvPr id="138" name="Google Shape;138;p2"/>
            <p:cNvSpPr/>
            <p:nvPr/>
          </p:nvSpPr>
          <p:spPr>
            <a:xfrm>
              <a:off x="4359544" y="3216028"/>
              <a:ext cx="1891236" cy="10167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rot="5400000">
              <a:off x="1138003" y="2987249"/>
              <a:ext cx="1694656" cy="1474350"/>
            </a:xfrm>
            <a:prstGeom prst="hexagon">
              <a:avLst>
                <a:gd name="adj" fmla="val 25000"/>
                <a:gd name="vf" fmla="val 115470"/>
              </a:avLst>
            </a:prstGeom>
            <a:solidFill>
              <a:srgbClr val="7A27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txBox="1"/>
            <p:nvPr/>
          </p:nvSpPr>
          <p:spPr>
            <a:xfrm>
              <a:off x="1477909" y="3141180"/>
              <a:ext cx="1014844" cy="1166488"/>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chemeClr val="lt1"/>
                </a:buClr>
                <a:buSzPts val="1200"/>
                <a:buFont typeface="Constantia"/>
                <a:buNone/>
              </a:pPr>
              <a:r>
                <a:rPr lang="en-US" sz="1200">
                  <a:solidFill>
                    <a:schemeClr val="lt1"/>
                  </a:solidFill>
                  <a:latin typeface="Constantia"/>
                  <a:ea typeface="Constantia"/>
                  <a:cs typeface="Constantia"/>
                  <a:sym typeface="Constantia"/>
                </a:rPr>
                <a:t>Recommendations &amp; Insights</a:t>
              </a: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fade">
                                      <p:cBhvr>
                                        <p:cTn id="7" dur="500"/>
                                        <p:tgtEl>
                                          <p:spTgt spid="1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animEffect transition="in" filter="fade">
                                      <p:cBhvr>
                                        <p:cTn id="12" dur="600"/>
                                        <p:tgtEl>
                                          <p:spTgt spid="1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5"/>
                                        </p:tgtEl>
                                        <p:attrNameLst>
                                          <p:attrName>style.visibility</p:attrName>
                                        </p:attrNameLst>
                                      </p:cBhvr>
                                      <p:to>
                                        <p:strVal val="visible"/>
                                      </p:to>
                                    </p:set>
                                    <p:animEffect transition="in" filter="fade">
                                      <p:cBhvr>
                                        <p:cTn id="17"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19"/>
        <p:cNvGrpSpPr/>
        <p:nvPr/>
      </p:nvGrpSpPr>
      <p:grpSpPr>
        <a:xfrm>
          <a:off x="0" y="0"/>
          <a:ext cx="0" cy="0"/>
          <a:chOff x="0" y="0"/>
          <a:chExt cx="0" cy="0"/>
        </a:xfrm>
      </p:grpSpPr>
      <p:sp>
        <p:nvSpPr>
          <p:cNvPr id="220" name="Google Shape;220;p15"/>
          <p:cNvSpPr txBox="1">
            <a:spLocks noGrp="1"/>
          </p:cNvSpPr>
          <p:nvPr>
            <p:ph type="title"/>
          </p:nvPr>
        </p:nvSpPr>
        <p:spPr>
          <a:xfrm>
            <a:off x="1120900" y="387525"/>
            <a:ext cx="9751200" cy="7881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sz="4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Tableau Dashboard</a:t>
            </a:r>
            <a:endParaRPr sz="4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endParaRPr>
          </a:p>
        </p:txBody>
      </p:sp>
      <p:sp>
        <p:nvSpPr>
          <p:cNvPr id="221" name="Google Shape;221;p15"/>
          <p:cNvSpPr txBox="1">
            <a:spLocks noGrp="1"/>
          </p:cNvSpPr>
          <p:nvPr>
            <p:ph type="body" idx="1"/>
          </p:nvPr>
        </p:nvSpPr>
        <p:spPr>
          <a:xfrm>
            <a:off x="1218883" y="1600200"/>
            <a:ext cx="9751060" cy="4572000"/>
          </a:xfrm>
          <a:prstGeom prst="rect">
            <a:avLst/>
          </a:prstGeom>
          <a:noFill/>
          <a:ln>
            <a:noFill/>
          </a:ln>
        </p:spPr>
        <p:txBody>
          <a:bodyPr spcFirstLastPara="1" wrap="square" lIns="121875" tIns="60925" rIns="121875" bIns="60925" anchor="t" anchorCtr="0">
            <a:normAutofit/>
          </a:bodyPr>
          <a:lstStyle/>
          <a:p>
            <a:pPr marL="304747" lvl="0" indent="-126947" algn="l" rtl="0">
              <a:lnSpc>
                <a:spcPct val="90000"/>
              </a:lnSpc>
              <a:spcBef>
                <a:spcPts val="0"/>
              </a:spcBef>
              <a:spcAft>
                <a:spcPts val="0"/>
              </a:spcAft>
              <a:buSzPts val="2800"/>
              <a:buNone/>
            </a:pPr>
            <a:endParaRPr dirty="0"/>
          </a:p>
        </p:txBody>
      </p:sp>
      <p:pic>
        <p:nvPicPr>
          <p:cNvPr id="3" name="Picture 2">
            <a:extLst>
              <a:ext uri="{FF2B5EF4-FFF2-40B4-BE49-F238E27FC236}">
                <a16:creationId xmlns:a16="http://schemas.microsoft.com/office/drawing/2014/main" id="{07EC0EA2-7323-512A-E93F-A28C8DEA6708}"/>
              </a:ext>
            </a:extLst>
          </p:cNvPr>
          <p:cNvPicPr>
            <a:picLocks noChangeAspect="1"/>
          </p:cNvPicPr>
          <p:nvPr/>
        </p:nvPicPr>
        <p:blipFill>
          <a:blip r:embed="rId3"/>
          <a:stretch>
            <a:fillRect/>
          </a:stretch>
        </p:blipFill>
        <p:spPr>
          <a:xfrm>
            <a:off x="877324" y="1279350"/>
            <a:ext cx="10906125" cy="51911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1000"/>
                                        <p:tgtEl>
                                          <p:spTgt spid="220"/>
                                        </p:tgtEl>
                                      </p:cBhvr>
                                    </p:animEffect>
                                    <p:anim calcmode="lin" valueType="num">
                                      <p:cBhvr>
                                        <p:cTn id="8" dur="1000" fill="hold"/>
                                        <p:tgtEl>
                                          <p:spTgt spid="220"/>
                                        </p:tgtEl>
                                        <p:attrNameLst>
                                          <p:attrName>ppt_x</p:attrName>
                                        </p:attrNameLst>
                                      </p:cBhvr>
                                      <p:tavLst>
                                        <p:tav tm="0">
                                          <p:val>
                                            <p:strVal val="#ppt_x"/>
                                          </p:val>
                                        </p:tav>
                                        <p:tav tm="100000">
                                          <p:val>
                                            <p:strVal val="#ppt_x"/>
                                          </p:val>
                                        </p:tav>
                                      </p:tavLst>
                                    </p:anim>
                                    <p:anim calcmode="lin" valueType="num">
                                      <p:cBhvr>
                                        <p:cTn id="9" dur="1000" fill="hold"/>
                                        <p:tgtEl>
                                          <p:spTgt spid="22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26"/>
        <p:cNvGrpSpPr/>
        <p:nvPr/>
      </p:nvGrpSpPr>
      <p:grpSpPr>
        <a:xfrm>
          <a:off x="0" y="0"/>
          <a:ext cx="0" cy="0"/>
          <a:chOff x="0" y="0"/>
          <a:chExt cx="0" cy="0"/>
        </a:xfrm>
      </p:grpSpPr>
      <p:pic>
        <p:nvPicPr>
          <p:cNvPr id="227" name="Google Shape;227;p16"/>
          <p:cNvPicPr preferRelativeResize="0">
            <a:picLocks noGrp="1"/>
          </p:cNvPicPr>
          <p:nvPr>
            <p:ph type="body" idx="1"/>
          </p:nvPr>
        </p:nvPicPr>
        <p:blipFill rotWithShape="1">
          <a:blip r:embed="rId3">
            <a:alphaModFix/>
          </a:blip>
          <a:srcRect/>
          <a:stretch/>
        </p:blipFill>
        <p:spPr>
          <a:xfrm>
            <a:off x="40375" y="542225"/>
            <a:ext cx="5943600" cy="2366700"/>
          </a:xfrm>
          <a:prstGeom prst="rect">
            <a:avLst/>
          </a:prstGeom>
          <a:noFill/>
          <a:ln>
            <a:noFill/>
          </a:ln>
        </p:spPr>
      </p:pic>
      <p:pic>
        <p:nvPicPr>
          <p:cNvPr id="228" name="Google Shape;228;p16" descr="A screenshot of a computer program&#10;&#10;Description automatically generated"/>
          <p:cNvPicPr preferRelativeResize="0"/>
          <p:nvPr/>
        </p:nvPicPr>
        <p:blipFill rotWithShape="1">
          <a:blip r:embed="rId4">
            <a:alphaModFix/>
          </a:blip>
          <a:srcRect/>
          <a:stretch/>
        </p:blipFill>
        <p:spPr>
          <a:xfrm>
            <a:off x="6071050" y="529050"/>
            <a:ext cx="6103025" cy="2366550"/>
          </a:xfrm>
          <a:prstGeom prst="rect">
            <a:avLst/>
          </a:prstGeom>
          <a:noFill/>
          <a:ln w="9525" cap="flat" cmpd="sng">
            <a:solidFill>
              <a:srgbClr val="7F7F7F"/>
            </a:solidFill>
            <a:prstDash val="solid"/>
            <a:round/>
            <a:headEnd type="none" w="sm" len="sm"/>
            <a:tailEnd type="none" w="sm" len="sm"/>
          </a:ln>
        </p:spPr>
      </p:pic>
      <p:pic>
        <p:nvPicPr>
          <p:cNvPr id="229" name="Google Shape;229;p16" descr="A screenshot of a computer"/>
          <p:cNvPicPr preferRelativeResize="0"/>
          <p:nvPr/>
        </p:nvPicPr>
        <p:blipFill rotWithShape="1">
          <a:blip r:embed="rId5">
            <a:alphaModFix/>
          </a:blip>
          <a:srcRect/>
          <a:stretch/>
        </p:blipFill>
        <p:spPr>
          <a:xfrm>
            <a:off x="40367" y="2909691"/>
            <a:ext cx="6030684" cy="1645497"/>
          </a:xfrm>
          <a:prstGeom prst="rect">
            <a:avLst/>
          </a:prstGeom>
          <a:noFill/>
          <a:ln w="9525" cap="flat" cmpd="sng">
            <a:solidFill>
              <a:srgbClr val="7F7F7F"/>
            </a:solidFill>
            <a:prstDash val="solid"/>
            <a:round/>
            <a:headEnd type="none" w="sm" len="sm"/>
            <a:tailEnd type="none" w="sm" len="sm"/>
          </a:ln>
        </p:spPr>
      </p:pic>
      <p:pic>
        <p:nvPicPr>
          <p:cNvPr id="230" name="Google Shape;230;p16" descr="A screenshot of a computer"/>
          <p:cNvPicPr preferRelativeResize="0"/>
          <p:nvPr/>
        </p:nvPicPr>
        <p:blipFill rotWithShape="1">
          <a:blip r:embed="rId6">
            <a:alphaModFix/>
          </a:blip>
          <a:srcRect/>
          <a:stretch/>
        </p:blipFill>
        <p:spPr>
          <a:xfrm>
            <a:off x="6094412" y="2895600"/>
            <a:ext cx="6079672" cy="1659587"/>
          </a:xfrm>
          <a:prstGeom prst="rect">
            <a:avLst/>
          </a:prstGeom>
          <a:noFill/>
          <a:ln w="9525" cap="flat" cmpd="sng">
            <a:solidFill>
              <a:srgbClr val="7F7F7F"/>
            </a:solidFill>
            <a:prstDash val="solid"/>
            <a:round/>
            <a:headEnd type="none" w="sm" len="sm"/>
            <a:tailEnd type="none" w="sm" len="sm"/>
          </a:ln>
        </p:spPr>
      </p:pic>
      <p:pic>
        <p:nvPicPr>
          <p:cNvPr id="231" name="Google Shape;231;p16"/>
          <p:cNvPicPr preferRelativeResize="0"/>
          <p:nvPr/>
        </p:nvPicPr>
        <p:blipFill rotWithShape="1">
          <a:blip r:embed="rId7">
            <a:alphaModFix/>
          </a:blip>
          <a:srcRect/>
          <a:stretch/>
        </p:blipFill>
        <p:spPr>
          <a:xfrm>
            <a:off x="40367" y="4569279"/>
            <a:ext cx="6030684" cy="2275598"/>
          </a:xfrm>
          <a:prstGeom prst="rect">
            <a:avLst/>
          </a:prstGeom>
          <a:noFill/>
          <a:ln w="9525" cap="flat" cmpd="sng">
            <a:solidFill>
              <a:srgbClr val="7F7F7F"/>
            </a:solidFill>
            <a:prstDash val="solid"/>
            <a:round/>
            <a:headEnd type="none" w="sm" len="sm"/>
            <a:tailEnd type="none" w="sm" len="sm"/>
          </a:ln>
        </p:spPr>
      </p:pic>
      <p:pic>
        <p:nvPicPr>
          <p:cNvPr id="232" name="Google Shape;232;p16"/>
          <p:cNvPicPr preferRelativeResize="0"/>
          <p:nvPr/>
        </p:nvPicPr>
        <p:blipFill rotWithShape="1">
          <a:blip r:embed="rId8">
            <a:alphaModFix/>
          </a:blip>
          <a:srcRect/>
          <a:stretch/>
        </p:blipFill>
        <p:spPr>
          <a:xfrm>
            <a:off x="6071052" y="4555188"/>
            <a:ext cx="6103032" cy="2275597"/>
          </a:xfrm>
          <a:prstGeom prst="rect">
            <a:avLst/>
          </a:prstGeom>
          <a:noFill/>
          <a:ln w="9525" cap="flat" cmpd="sng">
            <a:solidFill>
              <a:srgbClr val="7F7F7F"/>
            </a:solidFill>
            <a:prstDash val="solid"/>
            <a:round/>
            <a:headEnd type="none" w="sm" len="sm"/>
            <a:tailEnd type="none" w="sm" len="sm"/>
          </a:ln>
        </p:spPr>
      </p:pic>
      <p:sp>
        <p:nvSpPr>
          <p:cNvPr id="233" name="Google Shape;233;p16"/>
          <p:cNvSpPr txBox="1"/>
          <p:nvPr/>
        </p:nvSpPr>
        <p:spPr>
          <a:xfrm>
            <a:off x="1254025" y="-19600"/>
            <a:ext cx="91311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accent1"/>
                </a:solidFill>
                <a:latin typeface="Constantia"/>
                <a:ea typeface="Constantia"/>
                <a:cs typeface="Constantia"/>
                <a:sym typeface="Constantia"/>
              </a:rPr>
              <a:t>SQL Queries for Zomato Analysis</a:t>
            </a:r>
            <a:endParaRPr sz="2800" b="1">
              <a:solidFill>
                <a:schemeClr val="accent1"/>
              </a:solidFill>
              <a:latin typeface="Constantia"/>
              <a:ea typeface="Constantia"/>
              <a:cs typeface="Constantia"/>
              <a:sym typeface="Constantia"/>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37"/>
        <p:cNvGrpSpPr/>
        <p:nvPr/>
      </p:nvGrpSpPr>
      <p:grpSpPr>
        <a:xfrm>
          <a:off x="0" y="0"/>
          <a:ext cx="0" cy="0"/>
          <a:chOff x="0" y="0"/>
          <a:chExt cx="0" cy="0"/>
        </a:xfrm>
      </p:grpSpPr>
      <p:sp>
        <p:nvSpPr>
          <p:cNvPr id="238" name="Google Shape;238;p17"/>
          <p:cNvSpPr txBox="1">
            <a:spLocks noGrp="1"/>
          </p:cNvSpPr>
          <p:nvPr>
            <p:ph type="title"/>
          </p:nvPr>
        </p:nvSpPr>
        <p:spPr>
          <a:xfrm>
            <a:off x="1218883" y="152400"/>
            <a:ext cx="9751060" cy="9906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Recommendations &amp; Insights</a:t>
            </a:r>
            <a:endParaRPr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sp>
        <p:nvSpPr>
          <p:cNvPr id="239" name="Google Shape;239;p17"/>
          <p:cNvSpPr txBox="1">
            <a:spLocks noGrp="1"/>
          </p:cNvSpPr>
          <p:nvPr>
            <p:ph type="body" idx="1"/>
          </p:nvPr>
        </p:nvSpPr>
        <p:spPr>
          <a:xfrm>
            <a:off x="1218883" y="1371600"/>
            <a:ext cx="9751060" cy="4953000"/>
          </a:xfrm>
          <a:prstGeom prst="rect">
            <a:avLst/>
          </a:prstGeom>
          <a:noFill/>
          <a:ln>
            <a:noFill/>
          </a:ln>
        </p:spPr>
        <p:txBody>
          <a:bodyPr spcFirstLastPara="1" wrap="square" lIns="121875" tIns="60925" rIns="121875" bIns="60925" anchor="t" anchorCtr="0">
            <a:normAutofit/>
          </a:bodyPr>
          <a:lstStyle/>
          <a:p>
            <a:pPr marL="0" lvl="0" indent="0" algn="l" rtl="0">
              <a:lnSpc>
                <a:spcPct val="90000"/>
              </a:lnSpc>
              <a:spcBef>
                <a:spcPts val="0"/>
              </a:spcBef>
              <a:spcAft>
                <a:spcPts val="0"/>
              </a:spcAft>
              <a:buSzPts val="1800"/>
              <a:buNone/>
            </a:pPr>
            <a:r>
              <a:rPr lang="en-US" sz="1800" dirty="0"/>
              <a:t>This analysis of Zomato data provided key insights into restaurant performance, customer preferences, and market trends, which can help Zomato make more informed business decisions. Here are the main takeaways:</a:t>
            </a:r>
            <a:endParaRPr dirty="0"/>
          </a:p>
          <a:p>
            <a:pPr marL="304747" lvl="0" indent="-304747" algn="l" rtl="0">
              <a:lnSpc>
                <a:spcPct val="90000"/>
              </a:lnSpc>
              <a:spcBef>
                <a:spcPts val="1800"/>
              </a:spcBef>
              <a:spcAft>
                <a:spcPts val="0"/>
              </a:spcAft>
              <a:buSzPts val="1800"/>
              <a:buFont typeface="Constantia"/>
              <a:buAutoNum type="arabicPeriod"/>
            </a:pPr>
            <a:r>
              <a:rPr lang="en-US" sz="1800" b="1" dirty="0"/>
              <a:t>Restaurant Distribution by City and Country:</a:t>
            </a:r>
            <a:endParaRPr sz="1800" dirty="0"/>
          </a:p>
          <a:p>
            <a:pPr marL="457200" lvl="1" indent="0" algn="l" rtl="0">
              <a:lnSpc>
                <a:spcPct val="90000"/>
              </a:lnSpc>
              <a:spcBef>
                <a:spcPts val="1200"/>
              </a:spcBef>
              <a:spcAft>
                <a:spcPts val="0"/>
              </a:spcAft>
              <a:buSzPts val="1600"/>
              <a:buNone/>
            </a:pPr>
            <a:r>
              <a:rPr lang="en-US" sz="1600" dirty="0"/>
              <a:t>The analysis revealed that major cities like Mumbai, Delhi, and Bangalore host a large number of restaurants. Zomato's presence in these regions is strong, and the data shows that expansion opportunities still exist in smaller cities and countries with fewer listings.</a:t>
            </a:r>
            <a:endParaRPr dirty="0"/>
          </a:p>
          <a:p>
            <a:pPr marL="304747" lvl="0" indent="-304747" algn="l" rtl="0">
              <a:lnSpc>
                <a:spcPct val="90000"/>
              </a:lnSpc>
              <a:spcBef>
                <a:spcPts val="1800"/>
              </a:spcBef>
              <a:spcAft>
                <a:spcPts val="0"/>
              </a:spcAft>
              <a:buSzPts val="1800"/>
              <a:buFont typeface="Constantia"/>
              <a:buAutoNum type="arabicPeriod"/>
            </a:pPr>
            <a:r>
              <a:rPr lang="en-US" sz="1800" b="1" dirty="0"/>
              <a:t>Restaurant Openings Over Time:</a:t>
            </a:r>
            <a:endParaRPr sz="1800" dirty="0"/>
          </a:p>
          <a:p>
            <a:pPr marL="457200" lvl="1" indent="0" algn="l" rtl="0">
              <a:lnSpc>
                <a:spcPct val="90000"/>
              </a:lnSpc>
              <a:spcBef>
                <a:spcPts val="1200"/>
              </a:spcBef>
              <a:spcAft>
                <a:spcPts val="0"/>
              </a:spcAft>
              <a:buSzPts val="1600"/>
              <a:buNone/>
            </a:pPr>
            <a:r>
              <a:rPr lang="en-US" sz="1600" dirty="0"/>
              <a:t>The time-based analysis indicated significant growth in restaurant listings during specific periods, especially around 2018-2020. Identifying these trends can help Zomato forecast future growth and identify optimal times to partner with new restaurants.</a:t>
            </a:r>
            <a:endParaRPr dirty="0"/>
          </a:p>
          <a:p>
            <a:pPr marL="304747" lvl="0" indent="-304747" algn="l" rtl="0">
              <a:lnSpc>
                <a:spcPct val="90000"/>
              </a:lnSpc>
              <a:spcBef>
                <a:spcPts val="1800"/>
              </a:spcBef>
              <a:spcAft>
                <a:spcPts val="0"/>
              </a:spcAft>
              <a:buSzPts val="1800"/>
              <a:buFont typeface="Constantia"/>
              <a:buAutoNum type="arabicPeriod"/>
            </a:pPr>
            <a:r>
              <a:rPr lang="en-US" sz="1800" b="1" dirty="0"/>
              <a:t>Ratings Distribution:</a:t>
            </a:r>
            <a:endParaRPr sz="1800" dirty="0"/>
          </a:p>
          <a:p>
            <a:pPr marL="457200" lvl="1" indent="0" algn="l" rtl="0">
              <a:lnSpc>
                <a:spcPct val="90000"/>
              </a:lnSpc>
              <a:spcBef>
                <a:spcPts val="1200"/>
              </a:spcBef>
              <a:spcAft>
                <a:spcPts val="0"/>
              </a:spcAft>
              <a:buSzPts val="1600"/>
              <a:buNone/>
            </a:pPr>
            <a:r>
              <a:rPr lang="en-US" sz="1600" dirty="0"/>
              <a:t>Most restaurants are clustered around average ratings, with fewer restaurants having extremely high or low ratings. Zomato can use this data to focus on improving the customer experience in restaurants with lower ratings through enhanced restaurant partnerships, quality checks, or better service.</a:t>
            </a:r>
            <a:endParaRPr dirty="0"/>
          </a:p>
          <a:p>
            <a:pPr marL="304747" lvl="0" indent="-190447" algn="l" rtl="0">
              <a:lnSpc>
                <a:spcPct val="90000"/>
              </a:lnSpc>
              <a:spcBef>
                <a:spcPts val="1800"/>
              </a:spcBef>
              <a:spcAft>
                <a:spcPts val="0"/>
              </a:spcAft>
              <a:buSzPts val="1800"/>
              <a:buNone/>
            </a:pPr>
            <a:endParaRPr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fade">
                                      <p:cBhvr>
                                        <p:cTn id="7" dur="1000"/>
                                        <p:tgtEl>
                                          <p:spTgt spid="238"/>
                                        </p:tgtEl>
                                      </p:cBhvr>
                                    </p:animEffect>
                                    <p:anim calcmode="lin" valueType="num">
                                      <p:cBhvr>
                                        <p:cTn id="8" dur="1000" fill="hold"/>
                                        <p:tgtEl>
                                          <p:spTgt spid="238"/>
                                        </p:tgtEl>
                                        <p:attrNameLst>
                                          <p:attrName>ppt_x</p:attrName>
                                        </p:attrNameLst>
                                      </p:cBhvr>
                                      <p:tavLst>
                                        <p:tav tm="0">
                                          <p:val>
                                            <p:strVal val="#ppt_x"/>
                                          </p:val>
                                        </p:tav>
                                        <p:tav tm="100000">
                                          <p:val>
                                            <p:strVal val="#ppt_x"/>
                                          </p:val>
                                        </p:tav>
                                      </p:tavLst>
                                    </p:anim>
                                    <p:anim calcmode="lin" valueType="num">
                                      <p:cBhvr>
                                        <p:cTn id="9" dur="1000" fill="hold"/>
                                        <p:tgtEl>
                                          <p:spTgt spid="23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39">
                                            <p:txEl>
                                              <p:pRg st="0" end="0"/>
                                            </p:txEl>
                                          </p:spTgt>
                                        </p:tgtEl>
                                        <p:attrNameLst>
                                          <p:attrName>style.visibility</p:attrName>
                                        </p:attrNameLst>
                                      </p:cBhvr>
                                      <p:to>
                                        <p:strVal val="visible"/>
                                      </p:to>
                                    </p:set>
                                    <p:animEffect transition="in" filter="fade">
                                      <p:cBhvr>
                                        <p:cTn id="14" dur="500"/>
                                        <p:tgtEl>
                                          <p:spTgt spid="23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39">
                                            <p:txEl>
                                              <p:pRg st="1" end="1"/>
                                            </p:txEl>
                                          </p:spTgt>
                                        </p:tgtEl>
                                        <p:attrNameLst>
                                          <p:attrName>style.visibility</p:attrName>
                                        </p:attrNameLst>
                                      </p:cBhvr>
                                      <p:to>
                                        <p:strVal val="visible"/>
                                      </p:to>
                                    </p:set>
                                    <p:animEffect transition="in" filter="fade">
                                      <p:cBhvr>
                                        <p:cTn id="19" dur="500"/>
                                        <p:tgtEl>
                                          <p:spTgt spid="239">
                                            <p:txEl>
                                              <p:pRg st="1" end="1"/>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39">
                                            <p:txEl>
                                              <p:pRg st="2" end="2"/>
                                            </p:txEl>
                                          </p:spTgt>
                                        </p:tgtEl>
                                        <p:attrNameLst>
                                          <p:attrName>style.visibility</p:attrName>
                                        </p:attrNameLst>
                                      </p:cBhvr>
                                      <p:to>
                                        <p:strVal val="visible"/>
                                      </p:to>
                                    </p:set>
                                    <p:animEffect transition="in" filter="fade">
                                      <p:cBhvr>
                                        <p:cTn id="22" dur="500"/>
                                        <p:tgtEl>
                                          <p:spTgt spid="23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39">
                                            <p:txEl>
                                              <p:pRg st="3" end="3"/>
                                            </p:txEl>
                                          </p:spTgt>
                                        </p:tgtEl>
                                        <p:attrNameLst>
                                          <p:attrName>style.visibility</p:attrName>
                                        </p:attrNameLst>
                                      </p:cBhvr>
                                      <p:to>
                                        <p:strVal val="visible"/>
                                      </p:to>
                                    </p:set>
                                    <p:animEffect transition="in" filter="fade">
                                      <p:cBhvr>
                                        <p:cTn id="27" dur="500"/>
                                        <p:tgtEl>
                                          <p:spTgt spid="239">
                                            <p:txEl>
                                              <p:pRg st="3" end="3"/>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9">
                                            <p:txEl>
                                              <p:pRg st="4" end="4"/>
                                            </p:txEl>
                                          </p:spTgt>
                                        </p:tgtEl>
                                        <p:attrNameLst>
                                          <p:attrName>style.visibility</p:attrName>
                                        </p:attrNameLst>
                                      </p:cBhvr>
                                      <p:to>
                                        <p:strVal val="visible"/>
                                      </p:to>
                                    </p:set>
                                    <p:animEffect transition="in" filter="fade">
                                      <p:cBhvr>
                                        <p:cTn id="30" dur="500"/>
                                        <p:tgtEl>
                                          <p:spTgt spid="239">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39">
                                            <p:txEl>
                                              <p:pRg st="5" end="5"/>
                                            </p:txEl>
                                          </p:spTgt>
                                        </p:tgtEl>
                                        <p:attrNameLst>
                                          <p:attrName>style.visibility</p:attrName>
                                        </p:attrNameLst>
                                      </p:cBhvr>
                                      <p:to>
                                        <p:strVal val="visible"/>
                                      </p:to>
                                    </p:set>
                                    <p:animEffect transition="in" filter="fade">
                                      <p:cBhvr>
                                        <p:cTn id="35" dur="500"/>
                                        <p:tgtEl>
                                          <p:spTgt spid="239">
                                            <p:txEl>
                                              <p:pRg st="5" end="5"/>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39">
                                            <p:txEl>
                                              <p:pRg st="6" end="6"/>
                                            </p:txEl>
                                          </p:spTgt>
                                        </p:tgtEl>
                                        <p:attrNameLst>
                                          <p:attrName>style.visibility</p:attrName>
                                        </p:attrNameLst>
                                      </p:cBhvr>
                                      <p:to>
                                        <p:strVal val="visible"/>
                                      </p:to>
                                    </p:set>
                                    <p:animEffect transition="in" filter="fade">
                                      <p:cBhvr>
                                        <p:cTn id="38" dur="500"/>
                                        <p:tgtEl>
                                          <p:spTgt spid="2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 grpId="0"/>
      <p:bldP spid="239"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43"/>
        <p:cNvGrpSpPr/>
        <p:nvPr/>
      </p:nvGrpSpPr>
      <p:grpSpPr>
        <a:xfrm>
          <a:off x="0" y="0"/>
          <a:ext cx="0" cy="0"/>
          <a:chOff x="0" y="0"/>
          <a:chExt cx="0" cy="0"/>
        </a:xfrm>
      </p:grpSpPr>
      <p:sp>
        <p:nvSpPr>
          <p:cNvPr id="244" name="Google Shape;244;p18"/>
          <p:cNvSpPr txBox="1">
            <a:spLocks noGrp="1"/>
          </p:cNvSpPr>
          <p:nvPr>
            <p:ph type="title"/>
          </p:nvPr>
        </p:nvSpPr>
        <p:spPr>
          <a:xfrm>
            <a:off x="1218883" y="152400"/>
            <a:ext cx="9751060" cy="9906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Recommendations &amp; Insights</a:t>
            </a:r>
            <a:endParaRPr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sp>
        <p:nvSpPr>
          <p:cNvPr id="245" name="Google Shape;245;p18"/>
          <p:cNvSpPr txBox="1">
            <a:spLocks noGrp="1"/>
          </p:cNvSpPr>
          <p:nvPr>
            <p:ph type="body" idx="1"/>
          </p:nvPr>
        </p:nvSpPr>
        <p:spPr>
          <a:xfrm>
            <a:off x="1244509" y="1524000"/>
            <a:ext cx="9751060" cy="4343400"/>
          </a:xfrm>
          <a:prstGeom prst="rect">
            <a:avLst/>
          </a:prstGeom>
          <a:noFill/>
          <a:ln>
            <a:noFill/>
          </a:ln>
        </p:spPr>
        <p:txBody>
          <a:bodyPr spcFirstLastPara="1" wrap="square" lIns="121875" tIns="60925" rIns="121875" bIns="60925" anchor="t" anchorCtr="0">
            <a:normAutofit lnSpcReduction="10000"/>
          </a:bodyPr>
          <a:lstStyle/>
          <a:p>
            <a:pPr marL="342900" marR="0" lvl="0" indent="-342900" algn="just" rtl="0">
              <a:lnSpc>
                <a:spcPct val="90000"/>
              </a:lnSpc>
              <a:spcBef>
                <a:spcPts val="0"/>
              </a:spcBef>
              <a:spcAft>
                <a:spcPts val="0"/>
              </a:spcAft>
              <a:buSzPts val="1800"/>
              <a:buFont typeface="Constantia"/>
              <a:buAutoNum type="arabicPeriod" startAt="4"/>
            </a:pPr>
            <a:r>
              <a:rPr lang="en-US" sz="1800" b="1"/>
              <a:t>Price Segmentation:</a:t>
            </a:r>
            <a:endParaRPr/>
          </a:p>
          <a:p>
            <a:pPr marL="342900" marR="0" lvl="0" indent="-241300" algn="just" rtl="0">
              <a:lnSpc>
                <a:spcPct val="90000"/>
              </a:lnSpc>
              <a:spcBef>
                <a:spcPts val="0"/>
              </a:spcBef>
              <a:spcAft>
                <a:spcPts val="0"/>
              </a:spcAft>
              <a:buSzPts val="1600"/>
              <a:buFont typeface="Constantia"/>
              <a:buNone/>
            </a:pPr>
            <a:endParaRPr sz="1600"/>
          </a:p>
          <a:p>
            <a:pPr marL="0" marR="0" lvl="0" indent="0" algn="just" rtl="0">
              <a:lnSpc>
                <a:spcPct val="90000"/>
              </a:lnSpc>
              <a:spcBef>
                <a:spcPts val="0"/>
              </a:spcBef>
              <a:spcAft>
                <a:spcPts val="0"/>
              </a:spcAft>
              <a:buSzPts val="1600"/>
              <a:buNone/>
            </a:pPr>
            <a:r>
              <a:rPr lang="en-US" sz="1600"/>
              <a:t>Restaurants were distributed across various price ranges, with the majority catering to mid-range dining. However, a gap was noticed in premium-priced restaurants in certain regions, which presents an opportunity for Zomato to onboard more upscale restaurants and capture a larger segment of high-income customers.</a:t>
            </a:r>
            <a:endParaRPr/>
          </a:p>
          <a:p>
            <a:pPr marL="342900" marR="0" lvl="0" indent="-241300" algn="just" rtl="0">
              <a:lnSpc>
                <a:spcPct val="90000"/>
              </a:lnSpc>
              <a:spcBef>
                <a:spcPts val="0"/>
              </a:spcBef>
              <a:spcAft>
                <a:spcPts val="0"/>
              </a:spcAft>
              <a:buSzPts val="1600"/>
              <a:buFont typeface="Constantia"/>
              <a:buNone/>
            </a:pPr>
            <a:endParaRPr sz="1600" b="1"/>
          </a:p>
          <a:p>
            <a:pPr marL="342900" marR="0" lvl="0" indent="-342900" algn="just" rtl="0">
              <a:lnSpc>
                <a:spcPct val="90000"/>
              </a:lnSpc>
              <a:spcBef>
                <a:spcPts val="0"/>
              </a:spcBef>
              <a:spcAft>
                <a:spcPts val="0"/>
              </a:spcAft>
              <a:buSzPts val="1800"/>
              <a:buFont typeface="Constantia"/>
              <a:buAutoNum type="arabicPeriod" startAt="5"/>
            </a:pPr>
            <a:r>
              <a:rPr lang="en-US" sz="1800" b="1"/>
              <a:t>Online Delivery and Table Booking Services:</a:t>
            </a:r>
            <a:endParaRPr/>
          </a:p>
          <a:p>
            <a:pPr marL="342900" marR="0" lvl="0" indent="-228600" algn="just" rtl="0">
              <a:lnSpc>
                <a:spcPct val="90000"/>
              </a:lnSpc>
              <a:spcBef>
                <a:spcPts val="0"/>
              </a:spcBef>
              <a:spcAft>
                <a:spcPts val="0"/>
              </a:spcAft>
              <a:buSzPts val="1800"/>
              <a:buFont typeface="Constantia"/>
              <a:buNone/>
            </a:pPr>
            <a:endParaRPr sz="1800" b="1"/>
          </a:p>
          <a:p>
            <a:pPr marL="0" marR="0" lvl="0" indent="0" algn="just" rtl="0">
              <a:lnSpc>
                <a:spcPct val="90000"/>
              </a:lnSpc>
              <a:spcBef>
                <a:spcPts val="0"/>
              </a:spcBef>
              <a:spcAft>
                <a:spcPts val="0"/>
              </a:spcAft>
              <a:buSzPts val="1600"/>
              <a:buNone/>
            </a:pPr>
            <a:r>
              <a:rPr lang="en-US" sz="1600"/>
              <a:t>The analysis showed that a high percentage of restaurants offer online delivery, underscoring Zomato’s strong delivery service infrastructure. However, fewer restaurants provide table booking options, indicating a growth opportunity for Zomato to expand its table reservation services, especially in urban areas with high foot traffic.</a:t>
            </a:r>
            <a:endParaRPr/>
          </a:p>
          <a:p>
            <a:pPr marL="342900" marR="0" lvl="0" indent="-241300" algn="just" rtl="0">
              <a:lnSpc>
                <a:spcPct val="90000"/>
              </a:lnSpc>
              <a:spcBef>
                <a:spcPts val="0"/>
              </a:spcBef>
              <a:spcAft>
                <a:spcPts val="0"/>
              </a:spcAft>
              <a:buSzPts val="1600"/>
              <a:buFont typeface="Constantia"/>
              <a:buNone/>
            </a:pPr>
            <a:endParaRPr sz="1600"/>
          </a:p>
          <a:p>
            <a:pPr marL="342900" marR="0" lvl="0" indent="-342900" algn="just" rtl="0">
              <a:lnSpc>
                <a:spcPct val="90000"/>
              </a:lnSpc>
              <a:spcBef>
                <a:spcPts val="0"/>
              </a:spcBef>
              <a:spcAft>
                <a:spcPts val="0"/>
              </a:spcAft>
              <a:buSzPts val="1800"/>
              <a:buFont typeface="Constantia"/>
              <a:buAutoNum type="arabicPeriod" startAt="6"/>
            </a:pPr>
            <a:r>
              <a:rPr lang="en-US" sz="1800" b="1"/>
              <a:t>Cuisine Trends:</a:t>
            </a:r>
            <a:endParaRPr/>
          </a:p>
          <a:p>
            <a:pPr marL="342900" marR="0" lvl="0" indent="-228600" algn="just" rtl="0">
              <a:lnSpc>
                <a:spcPct val="90000"/>
              </a:lnSpc>
              <a:spcBef>
                <a:spcPts val="0"/>
              </a:spcBef>
              <a:spcAft>
                <a:spcPts val="0"/>
              </a:spcAft>
              <a:buSzPts val="1800"/>
              <a:buFont typeface="Constantia"/>
              <a:buNone/>
            </a:pPr>
            <a:endParaRPr sz="1800" b="1"/>
          </a:p>
          <a:p>
            <a:pPr marL="0" marR="0" lvl="0" indent="0" algn="just" rtl="0">
              <a:lnSpc>
                <a:spcPct val="90000"/>
              </a:lnSpc>
              <a:spcBef>
                <a:spcPts val="0"/>
              </a:spcBef>
              <a:spcAft>
                <a:spcPts val="0"/>
              </a:spcAft>
              <a:buSzPts val="1600"/>
              <a:buNone/>
            </a:pPr>
            <a:r>
              <a:rPr lang="en-US" sz="1600"/>
              <a:t>Popular cuisines like Indian, Chinese, and Italian dominate the listings, while lesser-known or niche cuisines are underrepresented. This provides insight into customer demand and highlights areas for Zomato to either diversify its offerings or capitalize on trending cuisines.</a:t>
            </a:r>
            <a:endParaRPr/>
          </a:p>
          <a:p>
            <a:pPr marL="304747" lvl="0" indent="-190447" algn="just" rtl="0">
              <a:lnSpc>
                <a:spcPct val="90000"/>
              </a:lnSpc>
              <a:spcBef>
                <a:spcPts val="1800"/>
              </a:spcBef>
              <a:spcAft>
                <a:spcPts val="0"/>
              </a:spcAft>
              <a:buSzPts val="1800"/>
              <a:buNone/>
            </a:pP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fade">
                                      <p:cBhvr>
                                        <p:cTn id="7" dur="1000"/>
                                        <p:tgtEl>
                                          <p:spTgt spid="244"/>
                                        </p:tgtEl>
                                      </p:cBhvr>
                                    </p:animEffect>
                                    <p:anim calcmode="lin" valueType="num">
                                      <p:cBhvr>
                                        <p:cTn id="8" dur="1000" fill="hold"/>
                                        <p:tgtEl>
                                          <p:spTgt spid="244"/>
                                        </p:tgtEl>
                                        <p:attrNameLst>
                                          <p:attrName>ppt_x</p:attrName>
                                        </p:attrNameLst>
                                      </p:cBhvr>
                                      <p:tavLst>
                                        <p:tav tm="0">
                                          <p:val>
                                            <p:strVal val="#ppt_x"/>
                                          </p:val>
                                        </p:tav>
                                        <p:tav tm="100000">
                                          <p:val>
                                            <p:strVal val="#ppt_x"/>
                                          </p:val>
                                        </p:tav>
                                      </p:tavLst>
                                    </p:anim>
                                    <p:anim calcmode="lin" valueType="num">
                                      <p:cBhvr>
                                        <p:cTn id="9" dur="1000" fill="hold"/>
                                        <p:tgtEl>
                                          <p:spTgt spid="24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45">
                                            <p:txEl>
                                              <p:pRg st="0" end="0"/>
                                            </p:txEl>
                                          </p:spTgt>
                                        </p:tgtEl>
                                        <p:attrNameLst>
                                          <p:attrName>style.visibility</p:attrName>
                                        </p:attrNameLst>
                                      </p:cBhvr>
                                      <p:to>
                                        <p:strVal val="visible"/>
                                      </p:to>
                                    </p:set>
                                    <p:animEffect transition="in" filter="fade">
                                      <p:cBhvr>
                                        <p:cTn id="14" dur="500"/>
                                        <p:tgtEl>
                                          <p:spTgt spid="24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45">
                                            <p:txEl>
                                              <p:pRg st="2" end="2"/>
                                            </p:txEl>
                                          </p:spTgt>
                                        </p:tgtEl>
                                        <p:attrNameLst>
                                          <p:attrName>style.visibility</p:attrName>
                                        </p:attrNameLst>
                                      </p:cBhvr>
                                      <p:to>
                                        <p:strVal val="visible"/>
                                      </p:to>
                                    </p:set>
                                    <p:animEffect transition="in" filter="fade">
                                      <p:cBhvr>
                                        <p:cTn id="19" dur="500"/>
                                        <p:tgtEl>
                                          <p:spTgt spid="245">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45">
                                            <p:txEl>
                                              <p:pRg st="4" end="4"/>
                                            </p:txEl>
                                          </p:spTgt>
                                        </p:tgtEl>
                                        <p:attrNameLst>
                                          <p:attrName>style.visibility</p:attrName>
                                        </p:attrNameLst>
                                      </p:cBhvr>
                                      <p:to>
                                        <p:strVal val="visible"/>
                                      </p:to>
                                    </p:set>
                                    <p:animEffect transition="in" filter="fade">
                                      <p:cBhvr>
                                        <p:cTn id="24" dur="500"/>
                                        <p:tgtEl>
                                          <p:spTgt spid="245">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45">
                                            <p:txEl>
                                              <p:pRg st="6" end="6"/>
                                            </p:txEl>
                                          </p:spTgt>
                                        </p:tgtEl>
                                        <p:attrNameLst>
                                          <p:attrName>style.visibility</p:attrName>
                                        </p:attrNameLst>
                                      </p:cBhvr>
                                      <p:to>
                                        <p:strVal val="visible"/>
                                      </p:to>
                                    </p:set>
                                    <p:animEffect transition="in" filter="fade">
                                      <p:cBhvr>
                                        <p:cTn id="29" dur="500"/>
                                        <p:tgtEl>
                                          <p:spTgt spid="245">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45">
                                            <p:txEl>
                                              <p:pRg st="8" end="8"/>
                                            </p:txEl>
                                          </p:spTgt>
                                        </p:tgtEl>
                                        <p:attrNameLst>
                                          <p:attrName>style.visibility</p:attrName>
                                        </p:attrNameLst>
                                      </p:cBhvr>
                                      <p:to>
                                        <p:strVal val="visible"/>
                                      </p:to>
                                    </p:set>
                                    <p:animEffect transition="in" filter="fade">
                                      <p:cBhvr>
                                        <p:cTn id="34" dur="500"/>
                                        <p:tgtEl>
                                          <p:spTgt spid="245">
                                            <p:txEl>
                                              <p:pRg st="8" end="8"/>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45">
                                            <p:txEl>
                                              <p:pRg st="10" end="10"/>
                                            </p:txEl>
                                          </p:spTgt>
                                        </p:tgtEl>
                                        <p:attrNameLst>
                                          <p:attrName>style.visibility</p:attrName>
                                        </p:attrNameLst>
                                      </p:cBhvr>
                                      <p:to>
                                        <p:strVal val="visible"/>
                                      </p:to>
                                    </p:set>
                                    <p:animEffect transition="in" filter="fade">
                                      <p:cBhvr>
                                        <p:cTn id="39" dur="500"/>
                                        <p:tgtEl>
                                          <p:spTgt spid="24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p:bldP spid="24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49"/>
        <p:cNvGrpSpPr/>
        <p:nvPr/>
      </p:nvGrpSpPr>
      <p:grpSpPr>
        <a:xfrm>
          <a:off x="0" y="0"/>
          <a:ext cx="0" cy="0"/>
          <a:chOff x="0" y="0"/>
          <a:chExt cx="0" cy="0"/>
        </a:xfrm>
      </p:grpSpPr>
      <p:sp>
        <p:nvSpPr>
          <p:cNvPr id="250" name="Google Shape;250;p19"/>
          <p:cNvSpPr txBox="1">
            <a:spLocks noGrp="1"/>
          </p:cNvSpPr>
          <p:nvPr>
            <p:ph type="title"/>
          </p:nvPr>
        </p:nvSpPr>
        <p:spPr>
          <a:xfrm>
            <a:off x="1218882" y="333069"/>
            <a:ext cx="9751060" cy="8382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Future Outlooks</a:t>
            </a:r>
            <a:endParaRPr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graphicFrame>
        <p:nvGraphicFramePr>
          <p:cNvPr id="251" name="Google Shape;251;p19"/>
          <p:cNvGraphicFramePr/>
          <p:nvPr/>
        </p:nvGraphicFramePr>
        <p:xfrm>
          <a:off x="1218882" y="1452720"/>
          <a:ext cx="10438125" cy="4653125"/>
        </p:xfrm>
        <a:graphic>
          <a:graphicData uri="http://schemas.openxmlformats.org/drawingml/2006/table">
            <a:tbl>
              <a:tblPr>
                <a:noFill/>
                <a:tableStyleId>{8DAA0480-C5FC-4DFE-BDAD-9BA623A21577}</a:tableStyleId>
              </a:tblPr>
              <a:tblGrid>
                <a:gridCol w="2665725">
                  <a:extLst>
                    <a:ext uri="{9D8B030D-6E8A-4147-A177-3AD203B41FA5}">
                      <a16:colId xmlns:a16="http://schemas.microsoft.com/office/drawing/2014/main" val="20000"/>
                    </a:ext>
                  </a:extLst>
                </a:gridCol>
                <a:gridCol w="7772400">
                  <a:extLst>
                    <a:ext uri="{9D8B030D-6E8A-4147-A177-3AD203B41FA5}">
                      <a16:colId xmlns:a16="http://schemas.microsoft.com/office/drawing/2014/main" val="20001"/>
                    </a:ext>
                  </a:extLst>
                </a:gridCol>
              </a:tblGrid>
              <a:tr h="447375">
                <a:tc>
                  <a:txBody>
                    <a:bodyPr/>
                    <a:lstStyle/>
                    <a:p>
                      <a:pPr marL="0" marR="0" lvl="0" indent="0" algn="ctr" rtl="0">
                        <a:spcBef>
                          <a:spcPts val="0"/>
                        </a:spcBef>
                        <a:spcAft>
                          <a:spcPts val="0"/>
                        </a:spcAft>
                        <a:buNone/>
                      </a:pPr>
                      <a:r>
                        <a:rPr lang="en-US" sz="1600" b="1" dirty="0"/>
                        <a:t>Area of Exploration</a:t>
                      </a:r>
                      <a:endParaRPr sz="1600" dirty="0"/>
                    </a:p>
                  </a:txBody>
                  <a:tcPr marL="36875" marR="36875" marT="18425" marB="18425" anchor="ctr">
                    <a:solidFill>
                      <a:srgbClr val="D2F098"/>
                    </a:solidFill>
                  </a:tcPr>
                </a:tc>
                <a:tc>
                  <a:txBody>
                    <a:bodyPr/>
                    <a:lstStyle/>
                    <a:p>
                      <a:pPr marL="0" marR="0" lvl="0" indent="0" algn="ctr" rtl="0">
                        <a:spcBef>
                          <a:spcPts val="0"/>
                        </a:spcBef>
                        <a:spcAft>
                          <a:spcPts val="0"/>
                        </a:spcAft>
                        <a:buNone/>
                      </a:pPr>
                      <a:r>
                        <a:rPr lang="en-US" sz="1600" b="1"/>
                        <a:t>Details</a:t>
                      </a:r>
                      <a:endParaRPr sz="1600"/>
                    </a:p>
                  </a:txBody>
                  <a:tcPr marL="36875" marR="36875" marT="18425" marB="18425" anchor="ctr">
                    <a:solidFill>
                      <a:srgbClr val="D2F098"/>
                    </a:solidFill>
                  </a:tcPr>
                </a:tc>
                <a:extLst>
                  <a:ext uri="{0D108BD9-81ED-4DB2-BD59-A6C34878D82A}">
                    <a16:rowId xmlns:a16="http://schemas.microsoft.com/office/drawing/2014/main" val="10000"/>
                  </a:ext>
                </a:extLst>
              </a:tr>
              <a:tr h="614525">
                <a:tc>
                  <a:txBody>
                    <a:bodyPr/>
                    <a:lstStyle/>
                    <a:p>
                      <a:pPr marL="0" marR="0" lvl="0" indent="0" algn="l" rtl="0">
                        <a:spcBef>
                          <a:spcPts val="0"/>
                        </a:spcBef>
                        <a:spcAft>
                          <a:spcPts val="0"/>
                        </a:spcAft>
                        <a:buNone/>
                      </a:pPr>
                      <a:r>
                        <a:rPr lang="en-US" sz="1400" b="1"/>
                        <a:t>Customer Loyalty Programs</a:t>
                      </a:r>
                      <a:endParaRPr sz="1400"/>
                    </a:p>
                  </a:txBody>
                  <a:tcPr marL="36875" marR="36875" marT="18425" marB="18425" anchor="ctr"/>
                </a:tc>
                <a:tc>
                  <a:txBody>
                    <a:bodyPr/>
                    <a:lstStyle/>
                    <a:p>
                      <a:pPr marL="0" marR="0" lvl="0" indent="0" algn="l" rtl="0">
                        <a:spcBef>
                          <a:spcPts val="0"/>
                        </a:spcBef>
                        <a:spcAft>
                          <a:spcPts val="0"/>
                        </a:spcAft>
                        <a:buNone/>
                      </a:pPr>
                      <a:r>
                        <a:rPr lang="en-US" sz="1400"/>
                        <a:t>- Develop loyalty programs by analyzing customer behavior and spending habits.</a:t>
                      </a:r>
                      <a:br>
                        <a:rPr lang="en-US" sz="1400"/>
                      </a:br>
                      <a:r>
                        <a:rPr lang="en-US" sz="1400"/>
                        <a:t>- Improve retention and drive repeat business.</a:t>
                      </a:r>
                      <a:endParaRPr/>
                    </a:p>
                  </a:txBody>
                  <a:tcPr marL="36875" marR="36875" marT="18425" marB="18425" anchor="ctr"/>
                </a:tc>
                <a:extLst>
                  <a:ext uri="{0D108BD9-81ED-4DB2-BD59-A6C34878D82A}">
                    <a16:rowId xmlns:a16="http://schemas.microsoft.com/office/drawing/2014/main" val="10001"/>
                  </a:ext>
                </a:extLst>
              </a:tr>
              <a:tr h="678425">
                <a:tc>
                  <a:txBody>
                    <a:bodyPr/>
                    <a:lstStyle/>
                    <a:p>
                      <a:pPr marL="0" marR="0" lvl="0" indent="0" algn="l" rtl="0">
                        <a:spcBef>
                          <a:spcPts val="0"/>
                        </a:spcBef>
                        <a:spcAft>
                          <a:spcPts val="0"/>
                        </a:spcAft>
                        <a:buNone/>
                      </a:pPr>
                      <a:r>
                        <a:rPr lang="en-US" sz="1400" b="1"/>
                        <a:t>Operational Efficiencies in Delivery</a:t>
                      </a:r>
                      <a:endParaRPr sz="1400"/>
                    </a:p>
                  </a:txBody>
                  <a:tcPr marL="36875" marR="36875" marT="18425" marB="18425" anchor="ctr"/>
                </a:tc>
                <a:tc>
                  <a:txBody>
                    <a:bodyPr/>
                    <a:lstStyle/>
                    <a:p>
                      <a:pPr marL="0" marR="0" lvl="0" indent="0" algn="l" rtl="0">
                        <a:spcBef>
                          <a:spcPts val="0"/>
                        </a:spcBef>
                        <a:spcAft>
                          <a:spcPts val="0"/>
                        </a:spcAft>
                        <a:buNone/>
                      </a:pPr>
                      <a:r>
                        <a:rPr lang="en-US" sz="1400"/>
                        <a:t>- Analyze delivery times to identify bottlenecks.</a:t>
                      </a:r>
                      <a:br>
                        <a:rPr lang="en-US" sz="1400"/>
                      </a:br>
                      <a:r>
                        <a:rPr lang="en-US" sz="1400"/>
                        <a:t>- Optimize driver allocation and restaurant processes to ensure faster deliveries.</a:t>
                      </a:r>
                      <a:endParaRPr/>
                    </a:p>
                  </a:txBody>
                  <a:tcPr marL="36875" marR="36875" marT="18425" marB="18425" anchor="ctr"/>
                </a:tc>
                <a:extLst>
                  <a:ext uri="{0D108BD9-81ED-4DB2-BD59-A6C34878D82A}">
                    <a16:rowId xmlns:a16="http://schemas.microsoft.com/office/drawing/2014/main" val="10002"/>
                  </a:ext>
                </a:extLst>
              </a:tr>
              <a:tr h="533400">
                <a:tc>
                  <a:txBody>
                    <a:bodyPr/>
                    <a:lstStyle/>
                    <a:p>
                      <a:pPr marL="0" marR="0" lvl="0" indent="0" algn="l" rtl="0">
                        <a:spcBef>
                          <a:spcPts val="0"/>
                        </a:spcBef>
                        <a:spcAft>
                          <a:spcPts val="0"/>
                        </a:spcAft>
                        <a:buNone/>
                      </a:pPr>
                      <a:r>
                        <a:rPr lang="en-US" sz="1400" b="1"/>
                        <a:t>Personalized Marketing Campaigns</a:t>
                      </a:r>
                      <a:endParaRPr sz="1400"/>
                    </a:p>
                  </a:txBody>
                  <a:tcPr marL="36875" marR="36875" marT="18425" marB="18425" anchor="ctr"/>
                </a:tc>
                <a:tc>
                  <a:txBody>
                    <a:bodyPr/>
                    <a:lstStyle/>
                    <a:p>
                      <a:pPr marL="0" marR="0" lvl="0" indent="0" algn="l" rtl="0">
                        <a:spcBef>
                          <a:spcPts val="0"/>
                        </a:spcBef>
                        <a:spcAft>
                          <a:spcPts val="0"/>
                        </a:spcAft>
                        <a:buNone/>
                      </a:pPr>
                      <a:r>
                        <a:rPr lang="en-US" sz="1400"/>
                        <a:t>- Use customer data for targeted marketing (e.g., favorite cuisines, new local restaurants).</a:t>
                      </a:r>
                      <a:endParaRPr/>
                    </a:p>
                  </a:txBody>
                  <a:tcPr marL="36875" marR="36875" marT="18425" marB="18425" anchor="ctr"/>
                </a:tc>
                <a:extLst>
                  <a:ext uri="{0D108BD9-81ED-4DB2-BD59-A6C34878D82A}">
                    <a16:rowId xmlns:a16="http://schemas.microsoft.com/office/drawing/2014/main" val="10003"/>
                  </a:ext>
                </a:extLst>
              </a:tr>
              <a:tr h="587475">
                <a:tc>
                  <a:txBody>
                    <a:bodyPr/>
                    <a:lstStyle/>
                    <a:p>
                      <a:pPr marL="0" marR="0" lvl="0" indent="0" algn="l" rtl="0">
                        <a:spcBef>
                          <a:spcPts val="0"/>
                        </a:spcBef>
                        <a:spcAft>
                          <a:spcPts val="0"/>
                        </a:spcAft>
                        <a:buNone/>
                      </a:pPr>
                      <a:r>
                        <a:rPr lang="en-US" sz="1400" b="1"/>
                        <a:t>Restaurant Performance Monitoring</a:t>
                      </a:r>
                      <a:endParaRPr sz="1400"/>
                    </a:p>
                  </a:txBody>
                  <a:tcPr marL="36875" marR="36875" marT="18425" marB="18425" anchor="ctr"/>
                </a:tc>
                <a:tc>
                  <a:txBody>
                    <a:bodyPr/>
                    <a:lstStyle/>
                    <a:p>
                      <a:pPr marL="0" marR="0" lvl="0" indent="0" algn="l" rtl="0">
                        <a:spcBef>
                          <a:spcPts val="0"/>
                        </a:spcBef>
                        <a:spcAft>
                          <a:spcPts val="0"/>
                        </a:spcAft>
                        <a:buNone/>
                      </a:pPr>
                      <a:r>
                        <a:rPr lang="en-US" sz="1400"/>
                        <a:t>- Build real-time feedback systems for restaurants to enhance quality and improve customer experience.</a:t>
                      </a:r>
                      <a:endParaRPr/>
                    </a:p>
                  </a:txBody>
                  <a:tcPr marL="36875" marR="36875" marT="18425" marB="18425" anchor="ctr"/>
                </a:tc>
                <a:extLst>
                  <a:ext uri="{0D108BD9-81ED-4DB2-BD59-A6C34878D82A}">
                    <a16:rowId xmlns:a16="http://schemas.microsoft.com/office/drawing/2014/main" val="10004"/>
                  </a:ext>
                </a:extLst>
              </a:tr>
              <a:tr h="626800">
                <a:tc>
                  <a:txBody>
                    <a:bodyPr/>
                    <a:lstStyle/>
                    <a:p>
                      <a:pPr marL="0" marR="0" lvl="0" indent="0" algn="l" rtl="0">
                        <a:spcBef>
                          <a:spcPts val="0"/>
                        </a:spcBef>
                        <a:spcAft>
                          <a:spcPts val="0"/>
                        </a:spcAft>
                        <a:buNone/>
                      </a:pPr>
                      <a:r>
                        <a:rPr lang="en-US" sz="1400" b="1"/>
                        <a:t>Expansion of Cloud Kitchens</a:t>
                      </a:r>
                      <a:endParaRPr sz="1400"/>
                    </a:p>
                  </a:txBody>
                  <a:tcPr marL="36875" marR="36875" marT="18425" marB="18425" anchor="ctr"/>
                </a:tc>
                <a:tc>
                  <a:txBody>
                    <a:bodyPr/>
                    <a:lstStyle/>
                    <a:p>
                      <a:pPr marL="0" marR="0" lvl="0" indent="0" algn="l" rtl="0">
                        <a:spcBef>
                          <a:spcPts val="0"/>
                        </a:spcBef>
                        <a:spcAft>
                          <a:spcPts val="0"/>
                        </a:spcAft>
                        <a:buNone/>
                      </a:pPr>
                      <a:r>
                        <a:rPr lang="en-US" sz="1400"/>
                        <a:t>- Explore delivery-only kitchens (cloud kitchens) to meet rising online delivery demand cost-effectively.</a:t>
                      </a:r>
                      <a:endParaRPr/>
                    </a:p>
                  </a:txBody>
                  <a:tcPr marL="36875" marR="36875" marT="18425" marB="18425" anchor="ctr"/>
                </a:tc>
                <a:extLst>
                  <a:ext uri="{0D108BD9-81ED-4DB2-BD59-A6C34878D82A}">
                    <a16:rowId xmlns:a16="http://schemas.microsoft.com/office/drawing/2014/main" val="10005"/>
                  </a:ext>
                </a:extLst>
              </a:tr>
              <a:tr h="538325">
                <a:tc>
                  <a:txBody>
                    <a:bodyPr/>
                    <a:lstStyle/>
                    <a:p>
                      <a:pPr marL="0" marR="0" lvl="0" indent="0" algn="l" rtl="0">
                        <a:spcBef>
                          <a:spcPts val="0"/>
                        </a:spcBef>
                        <a:spcAft>
                          <a:spcPts val="0"/>
                        </a:spcAft>
                        <a:buNone/>
                      </a:pPr>
                      <a:r>
                        <a:rPr lang="en-US" sz="1400" b="1"/>
                        <a:t>Customer Segmentation &amp; Behavior</a:t>
                      </a:r>
                      <a:endParaRPr sz="1400"/>
                    </a:p>
                  </a:txBody>
                  <a:tcPr marL="36875" marR="36875" marT="18425" marB="18425" anchor="ctr"/>
                </a:tc>
                <a:tc>
                  <a:txBody>
                    <a:bodyPr/>
                    <a:lstStyle/>
                    <a:p>
                      <a:pPr marL="0" marR="0" lvl="0" indent="0" algn="l" rtl="0">
                        <a:spcBef>
                          <a:spcPts val="0"/>
                        </a:spcBef>
                        <a:spcAft>
                          <a:spcPts val="0"/>
                        </a:spcAft>
                        <a:buNone/>
                      </a:pPr>
                      <a:r>
                        <a:rPr lang="en-US" sz="1400"/>
                        <a:t>- Segment customers based on behavior (frequent users, high spenders) to provide more customized offerings.</a:t>
                      </a:r>
                      <a:endParaRPr/>
                    </a:p>
                  </a:txBody>
                  <a:tcPr marL="36875" marR="36875" marT="18425" marB="18425" anchor="ctr"/>
                </a:tc>
                <a:extLst>
                  <a:ext uri="{0D108BD9-81ED-4DB2-BD59-A6C34878D82A}">
                    <a16:rowId xmlns:a16="http://schemas.microsoft.com/office/drawing/2014/main" val="10006"/>
                  </a:ext>
                </a:extLst>
              </a:tr>
              <a:tr h="626800">
                <a:tc>
                  <a:txBody>
                    <a:bodyPr/>
                    <a:lstStyle/>
                    <a:p>
                      <a:pPr marL="0" marR="0" lvl="0" indent="0" algn="l" rtl="0">
                        <a:spcBef>
                          <a:spcPts val="0"/>
                        </a:spcBef>
                        <a:spcAft>
                          <a:spcPts val="0"/>
                        </a:spcAft>
                        <a:buNone/>
                      </a:pPr>
                      <a:r>
                        <a:rPr lang="en-US" sz="1400" b="1"/>
                        <a:t>Sustainability Initiatives</a:t>
                      </a:r>
                      <a:endParaRPr sz="1400"/>
                    </a:p>
                  </a:txBody>
                  <a:tcPr marL="36875" marR="36875" marT="18425" marB="18425" anchor="ctr"/>
                </a:tc>
                <a:tc>
                  <a:txBody>
                    <a:bodyPr/>
                    <a:lstStyle/>
                    <a:p>
                      <a:pPr marL="0" marR="0" lvl="0" indent="0" algn="l" rtl="0">
                        <a:spcBef>
                          <a:spcPts val="0"/>
                        </a:spcBef>
                        <a:spcAft>
                          <a:spcPts val="0"/>
                        </a:spcAft>
                        <a:buNone/>
                      </a:pPr>
                      <a:r>
                        <a:rPr lang="en-US" sz="1400" dirty="0"/>
                        <a:t>- Analyze data to reduce food waste and promote eco-friendly packaging, aligning with customer values on sustainability.</a:t>
                      </a:r>
                      <a:endParaRPr dirty="0"/>
                    </a:p>
                  </a:txBody>
                  <a:tcPr marL="36875" marR="36875" marT="18425" marB="18425" anchor="ct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0"/>
                                        </p:tgtEl>
                                        <p:attrNameLst>
                                          <p:attrName>style.visibility</p:attrName>
                                        </p:attrNameLst>
                                      </p:cBhvr>
                                      <p:to>
                                        <p:strVal val="visible"/>
                                      </p:to>
                                    </p:set>
                                    <p:animEffect transition="in" filter="fade">
                                      <p:cBhvr>
                                        <p:cTn id="7" dur="1000"/>
                                        <p:tgtEl>
                                          <p:spTgt spid="250"/>
                                        </p:tgtEl>
                                      </p:cBhvr>
                                    </p:animEffect>
                                    <p:anim calcmode="lin" valueType="num">
                                      <p:cBhvr>
                                        <p:cTn id="8" dur="1000" fill="hold"/>
                                        <p:tgtEl>
                                          <p:spTgt spid="250"/>
                                        </p:tgtEl>
                                        <p:attrNameLst>
                                          <p:attrName>ppt_x</p:attrName>
                                        </p:attrNameLst>
                                      </p:cBhvr>
                                      <p:tavLst>
                                        <p:tav tm="0">
                                          <p:val>
                                            <p:strVal val="#ppt_x"/>
                                          </p:val>
                                        </p:tav>
                                        <p:tav tm="100000">
                                          <p:val>
                                            <p:strVal val="#ppt_x"/>
                                          </p:val>
                                        </p:tav>
                                      </p:tavLst>
                                    </p:anim>
                                    <p:anim calcmode="lin" valueType="num">
                                      <p:cBhvr>
                                        <p:cTn id="9" dur="1000" fill="hold"/>
                                        <p:tgtEl>
                                          <p:spTgt spid="25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51"/>
                                        </p:tgtEl>
                                        <p:attrNameLst>
                                          <p:attrName>style.visibility</p:attrName>
                                        </p:attrNameLst>
                                      </p:cBhvr>
                                      <p:to>
                                        <p:strVal val="visible"/>
                                      </p:to>
                                    </p:set>
                                    <p:animEffect transition="in" filter="fade">
                                      <p:cBhvr>
                                        <p:cTn id="14"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0"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255"/>
        <p:cNvGrpSpPr/>
        <p:nvPr/>
      </p:nvGrpSpPr>
      <p:grpSpPr>
        <a:xfrm>
          <a:off x="0" y="0"/>
          <a:ext cx="0" cy="0"/>
          <a:chOff x="0" y="0"/>
          <a:chExt cx="0" cy="0"/>
        </a:xfrm>
      </p:grpSpPr>
      <p:sp>
        <p:nvSpPr>
          <p:cNvPr id="256" name="Google Shape;256;p20"/>
          <p:cNvSpPr txBox="1">
            <a:spLocks noGrp="1"/>
          </p:cNvSpPr>
          <p:nvPr>
            <p:ph type="title"/>
          </p:nvPr>
        </p:nvSpPr>
        <p:spPr>
          <a:xfrm>
            <a:off x="1218883" y="152400"/>
            <a:ext cx="9751060" cy="12954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ts val="3600"/>
              <a:buFont typeface="Constantia"/>
              <a:buNone/>
            </a:pPr>
            <a:r>
              <a:rPr lang="en-US" sz="4800"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Conclusion</a:t>
            </a:r>
            <a:endParaRPr sz="4800"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sp>
        <p:nvSpPr>
          <p:cNvPr id="257" name="Google Shape;257;p20"/>
          <p:cNvSpPr txBox="1">
            <a:spLocks noGrp="1"/>
          </p:cNvSpPr>
          <p:nvPr>
            <p:ph type="body" idx="1"/>
          </p:nvPr>
        </p:nvSpPr>
        <p:spPr>
          <a:xfrm>
            <a:off x="1218883" y="1600200"/>
            <a:ext cx="9751060" cy="4572000"/>
          </a:xfrm>
          <a:prstGeom prst="rect">
            <a:avLst/>
          </a:prstGeom>
          <a:noFill/>
          <a:ln>
            <a:noFill/>
          </a:ln>
        </p:spPr>
        <p:txBody>
          <a:bodyPr spcFirstLastPara="1" wrap="square" lIns="121875" tIns="60925" rIns="121875" bIns="60925" anchor="t" anchorCtr="0">
            <a:normAutofit/>
          </a:bodyPr>
          <a:lstStyle/>
          <a:p>
            <a:pPr marL="304747" lvl="0" indent="-304747" algn="just" rtl="0">
              <a:lnSpc>
                <a:spcPct val="90000"/>
              </a:lnSpc>
              <a:spcBef>
                <a:spcPts val="0"/>
              </a:spcBef>
              <a:spcAft>
                <a:spcPts val="0"/>
              </a:spcAft>
              <a:buSzPts val="2000"/>
              <a:buChar char="•"/>
            </a:pPr>
            <a:r>
              <a:rPr lang="en-US" sz="2000"/>
              <a:t>The Zomato analysis provided valuable insights to restaurant performance, customer preferences, and market trends. </a:t>
            </a:r>
            <a:endParaRPr/>
          </a:p>
          <a:p>
            <a:pPr marL="304747" lvl="0" indent="-304747" algn="just" rtl="0">
              <a:lnSpc>
                <a:spcPct val="90000"/>
              </a:lnSpc>
              <a:spcBef>
                <a:spcPts val="1800"/>
              </a:spcBef>
              <a:spcAft>
                <a:spcPts val="0"/>
              </a:spcAft>
              <a:buSzPts val="2000"/>
              <a:buChar char="•"/>
            </a:pPr>
            <a:r>
              <a:rPr lang="en-US" sz="2000"/>
              <a:t>Key findings include strong restaurant presence in major cities, growth in online delivery services, and opportunities for premium-priced and niche cuisine restaurants. </a:t>
            </a:r>
            <a:endParaRPr/>
          </a:p>
          <a:p>
            <a:pPr marL="304747" lvl="0" indent="-304747" algn="just" rtl="0">
              <a:lnSpc>
                <a:spcPct val="90000"/>
              </a:lnSpc>
              <a:spcBef>
                <a:spcPts val="1800"/>
              </a:spcBef>
              <a:spcAft>
                <a:spcPts val="0"/>
              </a:spcAft>
              <a:buSzPts val="2000"/>
              <a:buChar char="•"/>
            </a:pPr>
            <a:r>
              <a:rPr lang="en-US" sz="2000"/>
              <a:t>Further exploration can help Zomato optimize delivery times, expand table booking services, and develop personalized marketing and loyalty programs. </a:t>
            </a:r>
            <a:endParaRPr/>
          </a:p>
          <a:p>
            <a:pPr marL="304747" lvl="0" indent="-304747" algn="just" rtl="0">
              <a:lnSpc>
                <a:spcPct val="90000"/>
              </a:lnSpc>
              <a:spcBef>
                <a:spcPts val="1800"/>
              </a:spcBef>
              <a:spcAft>
                <a:spcPts val="0"/>
              </a:spcAft>
              <a:buSzPts val="2000"/>
              <a:buChar char="•"/>
            </a:pPr>
            <a:r>
              <a:rPr lang="en-US" sz="2000"/>
              <a:t>By leveraging these insights, Zomato can enhance the customer experience, expand its market presence, and drive business growth.</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6"/>
                                        </p:tgtEl>
                                        <p:attrNameLst>
                                          <p:attrName>style.visibility</p:attrName>
                                        </p:attrNameLst>
                                      </p:cBhvr>
                                      <p:to>
                                        <p:strVal val="visible"/>
                                      </p:to>
                                    </p:set>
                                    <p:animEffect transition="in" filter="fade">
                                      <p:cBhvr>
                                        <p:cTn id="7" dur="1000"/>
                                        <p:tgtEl>
                                          <p:spTgt spid="256"/>
                                        </p:tgtEl>
                                      </p:cBhvr>
                                    </p:animEffect>
                                    <p:anim calcmode="lin" valueType="num">
                                      <p:cBhvr>
                                        <p:cTn id="8" dur="1000" fill="hold"/>
                                        <p:tgtEl>
                                          <p:spTgt spid="256"/>
                                        </p:tgtEl>
                                        <p:attrNameLst>
                                          <p:attrName>ppt_x</p:attrName>
                                        </p:attrNameLst>
                                      </p:cBhvr>
                                      <p:tavLst>
                                        <p:tav tm="0">
                                          <p:val>
                                            <p:strVal val="#ppt_x"/>
                                          </p:val>
                                        </p:tav>
                                        <p:tav tm="100000">
                                          <p:val>
                                            <p:strVal val="#ppt_x"/>
                                          </p:val>
                                        </p:tav>
                                      </p:tavLst>
                                    </p:anim>
                                    <p:anim calcmode="lin" valueType="num">
                                      <p:cBhvr>
                                        <p:cTn id="9" dur="1000" fill="hold"/>
                                        <p:tgtEl>
                                          <p:spTgt spid="2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late with cookies on it and a napkin and fork">
            <a:extLst>
              <a:ext uri="{FF2B5EF4-FFF2-40B4-BE49-F238E27FC236}">
                <a16:creationId xmlns:a16="http://schemas.microsoft.com/office/drawing/2014/main" id="{F5E692FD-9139-512C-FF43-D1D28E4DD945}"/>
              </a:ext>
            </a:extLst>
          </p:cNvPr>
          <p:cNvPicPr>
            <a:picLocks noChangeAspect="1"/>
          </p:cNvPicPr>
          <p:nvPr/>
        </p:nvPicPr>
        <p:blipFill>
          <a:blip r:embed="rId2"/>
          <a:stretch>
            <a:fillRect/>
          </a:stretch>
        </p:blipFill>
        <p:spPr>
          <a:xfrm>
            <a:off x="1" y="0"/>
            <a:ext cx="12188824" cy="6857999"/>
          </a:xfrm>
          <a:prstGeom prst="rect">
            <a:avLst/>
          </a:prstGeom>
        </p:spPr>
      </p:pic>
    </p:spTree>
    <p:extLst>
      <p:ext uri="{BB962C8B-B14F-4D97-AF65-F5344CB8AC3E}">
        <p14:creationId xmlns:p14="http://schemas.microsoft.com/office/powerpoint/2010/main" val="3366638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44"/>
        <p:cNvGrpSpPr/>
        <p:nvPr/>
      </p:nvGrpSpPr>
      <p:grpSpPr>
        <a:xfrm>
          <a:off x="0" y="0"/>
          <a:ext cx="0" cy="0"/>
          <a:chOff x="0" y="0"/>
          <a:chExt cx="0" cy="0"/>
        </a:xfrm>
      </p:grpSpPr>
      <p:sp>
        <p:nvSpPr>
          <p:cNvPr id="145" name="Google Shape;145;p3"/>
          <p:cNvSpPr txBox="1">
            <a:spLocks noGrp="1"/>
          </p:cNvSpPr>
          <p:nvPr>
            <p:ph type="title"/>
          </p:nvPr>
        </p:nvSpPr>
        <p:spPr>
          <a:xfrm>
            <a:off x="760412" y="457200"/>
            <a:ext cx="9751060" cy="914400"/>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rgbClr val="92D050"/>
              </a:buClr>
              <a:buSzPts val="4400"/>
              <a:buFont typeface="Constantia"/>
              <a:buNone/>
            </a:pPr>
            <a:r>
              <a:rPr lang="en-US" sz="4400" b="1" dirty="0">
                <a:solidFill>
                  <a:srgbClr val="92D050"/>
                </a:solidFill>
                <a:effectLst>
                  <a:outerShdw blurRad="50800" dist="38100" dir="5400000" algn="t" rotWithShape="0">
                    <a:prstClr val="black">
                      <a:alpha val="40000"/>
                    </a:prstClr>
                  </a:outerShdw>
                  <a:reflection blurRad="6350" stA="60000" endA="900" endPos="58000" dir="5400000" sy="-100000" algn="bl" rotWithShape="0"/>
                </a:effectLst>
              </a:rPr>
              <a:t>Introduction</a:t>
            </a:r>
            <a:endParaRPr b="1" dirty="0">
              <a:effectLst>
                <a:outerShdw blurRad="50800" dist="38100" dir="5400000" algn="t" rotWithShape="0">
                  <a:prstClr val="black">
                    <a:alpha val="40000"/>
                  </a:prstClr>
                </a:outerShdw>
                <a:reflection blurRad="6350" stA="60000" endA="900" endPos="58000" dir="5400000" sy="-100000" algn="bl" rotWithShape="0"/>
              </a:effectLst>
            </a:endParaRPr>
          </a:p>
        </p:txBody>
      </p:sp>
      <p:graphicFrame>
        <p:nvGraphicFramePr>
          <p:cNvPr id="146" name="Google Shape;146;p3"/>
          <p:cNvGraphicFramePr/>
          <p:nvPr/>
        </p:nvGraphicFramePr>
        <p:xfrm>
          <a:off x="1141412" y="1600200"/>
          <a:ext cx="9525000" cy="4013815"/>
        </p:xfrm>
        <a:graphic>
          <a:graphicData uri="http://schemas.openxmlformats.org/drawingml/2006/table">
            <a:tbl>
              <a:tblPr>
                <a:noFill/>
                <a:tableStyleId>{8DAA0480-C5FC-4DFE-BDAD-9BA623A21577}</a:tableStyleId>
              </a:tblPr>
              <a:tblGrid>
                <a:gridCol w="2133600">
                  <a:extLst>
                    <a:ext uri="{9D8B030D-6E8A-4147-A177-3AD203B41FA5}">
                      <a16:colId xmlns:a16="http://schemas.microsoft.com/office/drawing/2014/main" val="20000"/>
                    </a:ext>
                  </a:extLst>
                </a:gridCol>
                <a:gridCol w="7391400">
                  <a:extLst>
                    <a:ext uri="{9D8B030D-6E8A-4147-A177-3AD203B41FA5}">
                      <a16:colId xmlns:a16="http://schemas.microsoft.com/office/drawing/2014/main" val="20001"/>
                    </a:ext>
                  </a:extLst>
                </a:gridCol>
              </a:tblGrid>
              <a:tr h="452000">
                <a:tc>
                  <a:txBody>
                    <a:bodyPr/>
                    <a:lstStyle/>
                    <a:p>
                      <a:pPr marL="0" marR="0" lvl="0" indent="0" algn="ctr" rtl="0">
                        <a:spcBef>
                          <a:spcPts val="0"/>
                        </a:spcBef>
                        <a:spcAft>
                          <a:spcPts val="0"/>
                        </a:spcAft>
                        <a:buNone/>
                      </a:pPr>
                      <a:r>
                        <a:rPr lang="en-US" sz="1800" b="1" u="none" strike="noStrike" cap="none">
                          <a:solidFill>
                            <a:schemeClr val="dk1"/>
                          </a:solidFill>
                        </a:rPr>
                        <a:t>Aspect</a:t>
                      </a:r>
                      <a:endParaRPr sz="1800" u="none" strike="noStrike" cap="none">
                        <a:solidFill>
                          <a:schemeClr val="dk1"/>
                        </a:solidFill>
                      </a:endParaRPr>
                    </a:p>
                  </a:txBody>
                  <a:tcPr marL="35450" marR="35450" marT="17725" marB="17725" anchor="ctr">
                    <a:solidFill>
                      <a:srgbClr val="E9F8CA"/>
                    </a:solidFill>
                  </a:tcPr>
                </a:tc>
                <a:tc>
                  <a:txBody>
                    <a:bodyPr/>
                    <a:lstStyle/>
                    <a:p>
                      <a:pPr marL="0" marR="0" lvl="0" indent="0" algn="ctr" rtl="0">
                        <a:spcBef>
                          <a:spcPts val="0"/>
                        </a:spcBef>
                        <a:spcAft>
                          <a:spcPts val="0"/>
                        </a:spcAft>
                        <a:buNone/>
                      </a:pPr>
                      <a:r>
                        <a:rPr lang="en-US" sz="1800" b="1" u="none" strike="noStrike" cap="none">
                          <a:solidFill>
                            <a:schemeClr val="dk1"/>
                          </a:solidFill>
                        </a:rPr>
                        <a:t>Description</a:t>
                      </a:r>
                      <a:endParaRPr sz="1600" u="none" strike="noStrike" cap="none">
                        <a:solidFill>
                          <a:schemeClr val="dk1"/>
                        </a:solidFill>
                      </a:endParaRPr>
                    </a:p>
                  </a:txBody>
                  <a:tcPr marL="35450" marR="35450" marT="17725" marB="17725" anchor="ctr">
                    <a:solidFill>
                      <a:srgbClr val="E9F8CA"/>
                    </a:solidFill>
                  </a:tcPr>
                </a:tc>
                <a:extLst>
                  <a:ext uri="{0D108BD9-81ED-4DB2-BD59-A6C34878D82A}">
                    <a16:rowId xmlns:a16="http://schemas.microsoft.com/office/drawing/2014/main" val="10000"/>
                  </a:ext>
                </a:extLst>
              </a:tr>
              <a:tr h="310000">
                <a:tc>
                  <a:txBody>
                    <a:bodyPr/>
                    <a:lstStyle/>
                    <a:p>
                      <a:pPr marL="0" marR="0" lvl="0" indent="0" algn="l" rtl="0">
                        <a:spcBef>
                          <a:spcPts val="0"/>
                        </a:spcBef>
                        <a:spcAft>
                          <a:spcPts val="0"/>
                        </a:spcAft>
                        <a:buNone/>
                      </a:pPr>
                      <a:r>
                        <a:rPr lang="en-US" sz="1300" b="1" u="none" strike="noStrike" cap="none"/>
                        <a:t>Domain &amp; Founded</a:t>
                      </a:r>
                      <a:endParaRPr sz="1300"/>
                    </a:p>
                  </a:txBody>
                  <a:tcPr marL="35450" marR="35450" marT="17725" marB="17725" anchor="ctr"/>
                </a:tc>
                <a:tc>
                  <a:txBody>
                    <a:bodyPr/>
                    <a:lstStyle/>
                    <a:p>
                      <a:pPr marL="0" marR="0" lvl="0" indent="0" algn="l" rtl="0">
                        <a:spcBef>
                          <a:spcPts val="0"/>
                        </a:spcBef>
                        <a:spcAft>
                          <a:spcPts val="0"/>
                        </a:spcAft>
                        <a:buNone/>
                      </a:pPr>
                      <a:r>
                        <a:rPr lang="en-US" sz="1300" dirty="0">
                          <a:solidFill>
                            <a:schemeClr val="dk1"/>
                          </a:solidFill>
                          <a:latin typeface="Constantia"/>
                          <a:ea typeface="Constantia"/>
                          <a:cs typeface="Constantia"/>
                          <a:sym typeface="Constantia"/>
                        </a:rPr>
                        <a:t>An Indian multinational restaurant aggregator and food delivery company </a:t>
                      </a:r>
                      <a:r>
                        <a:rPr lang="en-US" sz="1300" dirty="0"/>
                        <a:t>&amp; 2008 by Deepinder Goyal and Pankaj Chaddah</a:t>
                      </a:r>
                      <a:endParaRPr dirty="0"/>
                    </a:p>
                  </a:txBody>
                  <a:tcPr marL="35450" marR="35450" marT="17725" marB="17725" anchor="ctr"/>
                </a:tc>
                <a:extLst>
                  <a:ext uri="{0D108BD9-81ED-4DB2-BD59-A6C34878D82A}">
                    <a16:rowId xmlns:a16="http://schemas.microsoft.com/office/drawing/2014/main" val="10001"/>
                  </a:ext>
                </a:extLst>
              </a:tr>
              <a:tr h="356200">
                <a:tc>
                  <a:txBody>
                    <a:bodyPr/>
                    <a:lstStyle/>
                    <a:p>
                      <a:pPr marL="0" marR="0" lvl="0" indent="0" algn="l" rtl="0">
                        <a:spcBef>
                          <a:spcPts val="0"/>
                        </a:spcBef>
                        <a:spcAft>
                          <a:spcPts val="0"/>
                        </a:spcAft>
                        <a:buNone/>
                      </a:pPr>
                      <a:r>
                        <a:rPr lang="en-US" sz="1300" b="1"/>
                        <a:t>Initial Service</a:t>
                      </a:r>
                      <a:endParaRPr sz="1300"/>
                    </a:p>
                  </a:txBody>
                  <a:tcPr marL="35450" marR="35450" marT="17725" marB="17725" anchor="ctr"/>
                </a:tc>
                <a:tc>
                  <a:txBody>
                    <a:bodyPr/>
                    <a:lstStyle/>
                    <a:p>
                      <a:pPr marL="0" marR="0" lvl="0" indent="0" algn="l" rtl="0">
                        <a:spcBef>
                          <a:spcPts val="0"/>
                        </a:spcBef>
                        <a:spcAft>
                          <a:spcPts val="0"/>
                        </a:spcAft>
                        <a:buNone/>
                      </a:pPr>
                      <a:r>
                        <a:rPr lang="en-US" sz="1300" dirty="0"/>
                        <a:t>Restaurant review and listing service</a:t>
                      </a:r>
                      <a:endParaRPr dirty="0"/>
                    </a:p>
                  </a:txBody>
                  <a:tcPr marL="35450" marR="35450" marT="17725" marB="17725" anchor="ctr"/>
                </a:tc>
                <a:extLst>
                  <a:ext uri="{0D108BD9-81ED-4DB2-BD59-A6C34878D82A}">
                    <a16:rowId xmlns:a16="http://schemas.microsoft.com/office/drawing/2014/main" val="10002"/>
                  </a:ext>
                </a:extLst>
              </a:tr>
              <a:tr h="933175">
                <a:tc>
                  <a:txBody>
                    <a:bodyPr/>
                    <a:lstStyle/>
                    <a:p>
                      <a:pPr marL="0" marR="0" lvl="0" indent="0" algn="l" rtl="0">
                        <a:spcBef>
                          <a:spcPts val="0"/>
                        </a:spcBef>
                        <a:spcAft>
                          <a:spcPts val="0"/>
                        </a:spcAft>
                        <a:buNone/>
                      </a:pPr>
                      <a:r>
                        <a:rPr lang="en-US" sz="1300" b="1"/>
                        <a:t>Core Services</a:t>
                      </a:r>
                      <a:endParaRPr sz="1300"/>
                    </a:p>
                  </a:txBody>
                  <a:tcPr marL="35450" marR="35450" marT="17725" marB="17725" anchor="ctr"/>
                </a:tc>
                <a:tc>
                  <a:txBody>
                    <a:bodyPr/>
                    <a:lstStyle/>
                    <a:p>
                      <a:pPr marL="285750" marR="0" lvl="0" indent="-285750" algn="l" rtl="0">
                        <a:spcBef>
                          <a:spcPts val="0"/>
                        </a:spcBef>
                        <a:spcAft>
                          <a:spcPts val="0"/>
                        </a:spcAft>
                        <a:buClr>
                          <a:schemeClr val="dk1"/>
                        </a:buClr>
                        <a:buSzPts val="1300"/>
                        <a:buFont typeface="Noto Sans Symbols"/>
                        <a:buChar char="⮚"/>
                      </a:pPr>
                      <a:r>
                        <a:rPr lang="en-US" sz="1300" b="1"/>
                        <a:t>Restaurant Search &amp; Reviews:</a:t>
                      </a:r>
                      <a:r>
                        <a:rPr lang="en-US" sz="1300"/>
                        <a:t> Search for restaurants, read customer reviews, view ratings, menus, hours of operation, and price ranges.</a:t>
                      </a:r>
                      <a:endParaRPr/>
                    </a:p>
                    <a:p>
                      <a:pPr marL="285750" marR="0" lvl="0" indent="-285750" algn="l" rtl="0">
                        <a:spcBef>
                          <a:spcPts val="0"/>
                        </a:spcBef>
                        <a:spcAft>
                          <a:spcPts val="0"/>
                        </a:spcAft>
                        <a:buClr>
                          <a:schemeClr val="dk1"/>
                        </a:buClr>
                        <a:buSzPts val="1300"/>
                        <a:buFont typeface="Noto Sans Symbols"/>
                        <a:buChar char="⮚"/>
                      </a:pPr>
                      <a:r>
                        <a:rPr lang="en-US" sz="1300" b="1"/>
                        <a:t>Food Delivery:</a:t>
                      </a:r>
                      <a:r>
                        <a:rPr lang="en-US" sz="1300"/>
                        <a:t> Partners with local restaurants for on-demand food delivery.</a:t>
                      </a:r>
                      <a:endParaRPr/>
                    </a:p>
                    <a:p>
                      <a:pPr marL="285750" marR="0" lvl="0" indent="-285750" algn="l" rtl="0">
                        <a:spcBef>
                          <a:spcPts val="0"/>
                        </a:spcBef>
                        <a:spcAft>
                          <a:spcPts val="0"/>
                        </a:spcAft>
                        <a:buClr>
                          <a:schemeClr val="dk1"/>
                        </a:buClr>
                        <a:buSzPts val="1300"/>
                        <a:buFont typeface="Noto Sans Symbols"/>
                        <a:buChar char="⮚"/>
                      </a:pPr>
                      <a:r>
                        <a:rPr lang="en-US" sz="1300" b="1"/>
                        <a:t>Dining Out Services:</a:t>
                      </a:r>
                      <a:r>
                        <a:rPr lang="en-US" sz="1300"/>
                        <a:t> Offers special discounts via Zomato Gold.</a:t>
                      </a:r>
                      <a:endParaRPr/>
                    </a:p>
                  </a:txBody>
                  <a:tcPr marL="35450" marR="35450" marT="17725" marB="17725" anchor="ctr"/>
                </a:tc>
                <a:extLst>
                  <a:ext uri="{0D108BD9-81ED-4DB2-BD59-A6C34878D82A}">
                    <a16:rowId xmlns:a16="http://schemas.microsoft.com/office/drawing/2014/main" val="10003"/>
                  </a:ext>
                </a:extLst>
              </a:tr>
              <a:tr h="672800">
                <a:tc>
                  <a:txBody>
                    <a:bodyPr/>
                    <a:lstStyle/>
                    <a:p>
                      <a:pPr marL="0" marR="0" lvl="0" indent="0" algn="l" rtl="0">
                        <a:spcBef>
                          <a:spcPts val="0"/>
                        </a:spcBef>
                        <a:spcAft>
                          <a:spcPts val="0"/>
                        </a:spcAft>
                        <a:buNone/>
                      </a:pPr>
                      <a:r>
                        <a:rPr lang="en-US" sz="1300" b="1"/>
                        <a:t>Membership Programs</a:t>
                      </a:r>
                      <a:endParaRPr sz="1300"/>
                    </a:p>
                  </a:txBody>
                  <a:tcPr marL="35450" marR="35450" marT="17725" marB="17725" anchor="ctr"/>
                </a:tc>
                <a:tc>
                  <a:txBody>
                    <a:bodyPr/>
                    <a:lstStyle/>
                    <a:p>
                      <a:pPr marL="285750" marR="0" lvl="0" indent="-285750" algn="l" rtl="0">
                        <a:spcBef>
                          <a:spcPts val="0"/>
                        </a:spcBef>
                        <a:spcAft>
                          <a:spcPts val="0"/>
                        </a:spcAft>
                        <a:buClr>
                          <a:schemeClr val="dk1"/>
                        </a:buClr>
                        <a:buSzPts val="1300"/>
                        <a:buFont typeface="Noto Sans Symbols"/>
                        <a:buChar char="⮚"/>
                      </a:pPr>
                      <a:r>
                        <a:rPr lang="en-US" sz="1300" b="1"/>
                        <a:t>Zomato Pro &amp; Loyalty Programs:</a:t>
                      </a:r>
                      <a:r>
                        <a:rPr lang="en-US" sz="1300"/>
                        <a:t> Perks like faster delivery, exclusive deals, access to premium restaurants.</a:t>
                      </a:r>
                      <a:endParaRPr/>
                    </a:p>
                  </a:txBody>
                  <a:tcPr marL="35450" marR="35450" marT="17725" marB="17725" anchor="ctr"/>
                </a:tc>
                <a:extLst>
                  <a:ext uri="{0D108BD9-81ED-4DB2-BD59-A6C34878D82A}">
                    <a16:rowId xmlns:a16="http://schemas.microsoft.com/office/drawing/2014/main" val="10004"/>
                  </a:ext>
                </a:extLst>
              </a:tr>
              <a:tr h="430750">
                <a:tc>
                  <a:txBody>
                    <a:bodyPr/>
                    <a:lstStyle/>
                    <a:p>
                      <a:pPr marL="0" marR="0" lvl="0" indent="0" algn="l" rtl="0">
                        <a:spcBef>
                          <a:spcPts val="0"/>
                        </a:spcBef>
                        <a:spcAft>
                          <a:spcPts val="0"/>
                        </a:spcAft>
                        <a:buNone/>
                      </a:pPr>
                      <a:r>
                        <a:rPr lang="en-US" sz="1300" b="1"/>
                        <a:t>Global Presence</a:t>
                      </a:r>
                      <a:endParaRPr sz="1300"/>
                    </a:p>
                  </a:txBody>
                  <a:tcPr marL="35450" marR="35450" marT="17725" marB="17725" anchor="ctr"/>
                </a:tc>
                <a:tc>
                  <a:txBody>
                    <a:bodyPr/>
                    <a:lstStyle/>
                    <a:p>
                      <a:pPr marL="0" marR="0" lvl="0" indent="0" algn="l" rtl="0">
                        <a:spcBef>
                          <a:spcPts val="0"/>
                        </a:spcBef>
                        <a:spcAft>
                          <a:spcPts val="0"/>
                        </a:spcAft>
                        <a:buNone/>
                      </a:pPr>
                      <a:r>
                        <a:rPr lang="en-US" sz="1300"/>
                        <a:t>India, UAE, Australia, and many other regions.</a:t>
                      </a:r>
                      <a:endParaRPr/>
                    </a:p>
                  </a:txBody>
                  <a:tcPr marL="35450" marR="35450" marT="17725" marB="17725" anchor="ctr"/>
                </a:tc>
                <a:extLst>
                  <a:ext uri="{0D108BD9-81ED-4DB2-BD59-A6C34878D82A}">
                    <a16:rowId xmlns:a16="http://schemas.microsoft.com/office/drawing/2014/main" val="10005"/>
                  </a:ext>
                </a:extLst>
              </a:tr>
              <a:tr h="381000">
                <a:tc>
                  <a:txBody>
                    <a:bodyPr/>
                    <a:lstStyle/>
                    <a:p>
                      <a:pPr marL="0" marR="0" lvl="0" indent="0" algn="l" rtl="0">
                        <a:spcBef>
                          <a:spcPts val="0"/>
                        </a:spcBef>
                        <a:spcAft>
                          <a:spcPts val="0"/>
                        </a:spcAft>
                        <a:buNone/>
                      </a:pPr>
                      <a:r>
                        <a:rPr lang="en-US" sz="1300" b="1"/>
                        <a:t>User Base</a:t>
                      </a:r>
                      <a:endParaRPr sz="1300"/>
                    </a:p>
                  </a:txBody>
                  <a:tcPr marL="35450" marR="35450" marT="17725" marB="17725" anchor="ctr"/>
                </a:tc>
                <a:tc>
                  <a:txBody>
                    <a:bodyPr/>
                    <a:lstStyle/>
                    <a:p>
                      <a:pPr marL="0" marR="0" lvl="0" indent="0" algn="l" rtl="0">
                        <a:spcBef>
                          <a:spcPts val="0"/>
                        </a:spcBef>
                        <a:spcAft>
                          <a:spcPts val="0"/>
                        </a:spcAft>
                        <a:buNone/>
                      </a:pPr>
                      <a:r>
                        <a:rPr lang="en-US" sz="1300"/>
                        <a:t>Millions of active users globally.</a:t>
                      </a:r>
                      <a:endParaRPr/>
                    </a:p>
                  </a:txBody>
                  <a:tcPr marL="35450" marR="35450" marT="17725" marB="17725" anchor="ctr"/>
                </a:tc>
                <a:extLst>
                  <a:ext uri="{0D108BD9-81ED-4DB2-BD59-A6C34878D82A}">
                    <a16:rowId xmlns:a16="http://schemas.microsoft.com/office/drawing/2014/main" val="10006"/>
                  </a:ext>
                </a:extLst>
              </a:tr>
              <a:tr h="356200">
                <a:tc>
                  <a:txBody>
                    <a:bodyPr/>
                    <a:lstStyle/>
                    <a:p>
                      <a:pPr marL="0" marR="0" lvl="0" indent="0" algn="l" rtl="0">
                        <a:spcBef>
                          <a:spcPts val="0"/>
                        </a:spcBef>
                        <a:spcAft>
                          <a:spcPts val="0"/>
                        </a:spcAft>
                        <a:buNone/>
                      </a:pPr>
                      <a:r>
                        <a:rPr lang="en-US" sz="1300" b="1"/>
                        <a:t>Platform Accessibility</a:t>
                      </a:r>
                      <a:endParaRPr sz="1300"/>
                    </a:p>
                  </a:txBody>
                  <a:tcPr marL="35450" marR="35450" marT="17725" marB="17725" anchor="ctr"/>
                </a:tc>
                <a:tc>
                  <a:txBody>
                    <a:bodyPr/>
                    <a:lstStyle/>
                    <a:p>
                      <a:pPr marL="0" marR="0" lvl="0" indent="0" algn="l" rtl="0">
                        <a:spcBef>
                          <a:spcPts val="0"/>
                        </a:spcBef>
                        <a:spcAft>
                          <a:spcPts val="0"/>
                        </a:spcAft>
                        <a:buNone/>
                      </a:pPr>
                      <a:r>
                        <a:rPr lang="en-US" sz="1300" dirty="0"/>
                        <a:t>Available through mobile app and website.</a:t>
                      </a:r>
                      <a:endParaRPr dirty="0"/>
                    </a:p>
                  </a:txBody>
                  <a:tcPr marL="35450" marR="35450" marT="17725" marB="17725" anchor="ct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500"/>
                                        <p:tgtEl>
                                          <p:spTgt spid="1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6"/>
                                        </p:tgtEl>
                                        <p:attrNameLst>
                                          <p:attrName>style.visibility</p:attrName>
                                        </p:attrNameLst>
                                      </p:cBhvr>
                                      <p:to>
                                        <p:strVal val="visible"/>
                                      </p:to>
                                    </p:set>
                                    <p:animEffect transition="in" filter="fade">
                                      <p:cBhvr>
                                        <p:cTn id="12"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50"/>
        <p:cNvGrpSpPr/>
        <p:nvPr/>
      </p:nvGrpSpPr>
      <p:grpSpPr>
        <a:xfrm>
          <a:off x="0" y="0"/>
          <a:ext cx="0" cy="0"/>
          <a:chOff x="0" y="0"/>
          <a:chExt cx="0" cy="0"/>
        </a:xfrm>
      </p:grpSpPr>
      <p:sp>
        <p:nvSpPr>
          <p:cNvPr id="151" name="Google Shape;151;p4"/>
          <p:cNvSpPr txBox="1">
            <a:spLocks noGrp="1"/>
          </p:cNvSpPr>
          <p:nvPr>
            <p:ph type="title"/>
          </p:nvPr>
        </p:nvSpPr>
        <p:spPr>
          <a:xfrm>
            <a:off x="1141412" y="609600"/>
            <a:ext cx="9751060" cy="685800"/>
          </a:xfrm>
          <a:prstGeom prst="rect">
            <a:avLst/>
          </a:prstGeom>
          <a:noFill/>
          <a:ln>
            <a:noFill/>
          </a:ln>
        </p:spPr>
        <p:txBody>
          <a:bodyPr spcFirstLastPara="1" wrap="square" lIns="121875" tIns="60925" rIns="121875" bIns="60925" anchor="b" anchorCtr="0">
            <a:normAutofit fontScale="90000"/>
          </a:bodyPr>
          <a:lstStyle/>
          <a:p>
            <a:pPr marL="0" lvl="0" indent="0" algn="ctr" rtl="0">
              <a:spcBef>
                <a:spcPts val="0"/>
              </a:spcBef>
              <a:spcAft>
                <a:spcPts val="0"/>
              </a:spcAft>
              <a:buClr>
                <a:schemeClr val="accent1"/>
              </a:buClr>
              <a:buSzPct val="100000"/>
              <a:buFont typeface="Constantia"/>
              <a:buNone/>
            </a:pPr>
            <a:r>
              <a:rPr lang="en-US" sz="4900" b="1" dirty="0">
                <a:solidFill>
                  <a:schemeClr val="accent1"/>
                </a:solidFill>
                <a:effectLst>
                  <a:outerShdw blurRad="50800" dist="38100" dir="5400000" algn="t" rotWithShape="0">
                    <a:prstClr val="black">
                      <a:alpha val="40000"/>
                    </a:prstClr>
                  </a:outerShdw>
                  <a:reflection blurRad="6350" stA="60000" endA="900" endPos="58000" dir="5400000" sy="-100000" algn="bl" rotWithShape="0"/>
                </a:effectLst>
              </a:rPr>
              <a:t>Introduction</a:t>
            </a:r>
            <a:endParaRPr b="1" dirty="0">
              <a:effectLst>
                <a:outerShdw blurRad="50800" dist="38100" dir="5400000" algn="t" rotWithShape="0">
                  <a:prstClr val="black">
                    <a:alpha val="40000"/>
                  </a:prstClr>
                </a:outerShdw>
                <a:reflection blurRad="6350" stA="60000" endA="900" endPos="58000" dir="5400000" sy="-100000" algn="bl" rotWithShape="0"/>
              </a:effectLst>
            </a:endParaRPr>
          </a:p>
        </p:txBody>
      </p:sp>
      <p:graphicFrame>
        <p:nvGraphicFramePr>
          <p:cNvPr id="152" name="Google Shape;152;p4"/>
          <p:cNvGraphicFramePr/>
          <p:nvPr/>
        </p:nvGraphicFramePr>
        <p:xfrm>
          <a:off x="1065212" y="1498368"/>
          <a:ext cx="9827250" cy="4292800"/>
        </p:xfrm>
        <a:graphic>
          <a:graphicData uri="http://schemas.openxmlformats.org/drawingml/2006/table">
            <a:tbl>
              <a:tblPr>
                <a:noFill/>
                <a:tableStyleId>{8DAA0480-C5FC-4DFE-BDAD-9BA623A21577}</a:tableStyleId>
              </a:tblPr>
              <a:tblGrid>
                <a:gridCol w="2362200">
                  <a:extLst>
                    <a:ext uri="{9D8B030D-6E8A-4147-A177-3AD203B41FA5}">
                      <a16:colId xmlns:a16="http://schemas.microsoft.com/office/drawing/2014/main" val="20000"/>
                    </a:ext>
                  </a:extLst>
                </a:gridCol>
                <a:gridCol w="7465050">
                  <a:extLst>
                    <a:ext uri="{9D8B030D-6E8A-4147-A177-3AD203B41FA5}">
                      <a16:colId xmlns:a16="http://schemas.microsoft.com/office/drawing/2014/main" val="20001"/>
                    </a:ext>
                  </a:extLst>
                </a:gridCol>
              </a:tblGrid>
              <a:tr h="539700">
                <a:tc>
                  <a:txBody>
                    <a:bodyPr/>
                    <a:lstStyle/>
                    <a:p>
                      <a:pPr marL="0" marR="0" lvl="0" indent="0" algn="ctr" rtl="0">
                        <a:spcBef>
                          <a:spcPts val="0"/>
                        </a:spcBef>
                        <a:spcAft>
                          <a:spcPts val="0"/>
                        </a:spcAft>
                        <a:buNone/>
                      </a:pPr>
                      <a:r>
                        <a:rPr lang="en-US" sz="1800" b="1"/>
                        <a:t>Aspect</a:t>
                      </a:r>
                      <a:endParaRPr sz="1800"/>
                    </a:p>
                  </a:txBody>
                  <a:tcPr marL="41575" marR="41575" marT="20775" marB="20775" anchor="ctr">
                    <a:solidFill>
                      <a:srgbClr val="E9F8CA"/>
                    </a:solidFill>
                  </a:tcPr>
                </a:tc>
                <a:tc>
                  <a:txBody>
                    <a:bodyPr/>
                    <a:lstStyle/>
                    <a:p>
                      <a:pPr marL="0" marR="0" lvl="0" indent="0" algn="ctr" rtl="0">
                        <a:spcBef>
                          <a:spcPts val="0"/>
                        </a:spcBef>
                        <a:spcAft>
                          <a:spcPts val="0"/>
                        </a:spcAft>
                        <a:buNone/>
                      </a:pPr>
                      <a:r>
                        <a:rPr lang="en-US" sz="1800" b="1"/>
                        <a:t>Description</a:t>
                      </a:r>
                      <a:endParaRPr sz="1800"/>
                    </a:p>
                  </a:txBody>
                  <a:tcPr marL="41575" marR="41575" marT="20775" marB="20775" anchor="ctr">
                    <a:solidFill>
                      <a:srgbClr val="E9F8CA"/>
                    </a:solidFill>
                  </a:tcPr>
                </a:tc>
                <a:extLst>
                  <a:ext uri="{0D108BD9-81ED-4DB2-BD59-A6C34878D82A}">
                    <a16:rowId xmlns:a16="http://schemas.microsoft.com/office/drawing/2014/main" val="10000"/>
                  </a:ext>
                </a:extLst>
              </a:tr>
              <a:tr h="589850">
                <a:tc>
                  <a:txBody>
                    <a:bodyPr/>
                    <a:lstStyle/>
                    <a:p>
                      <a:pPr marL="0" marR="0" lvl="0" indent="0" algn="l" rtl="0">
                        <a:spcBef>
                          <a:spcPts val="0"/>
                        </a:spcBef>
                        <a:spcAft>
                          <a:spcPts val="0"/>
                        </a:spcAft>
                        <a:buNone/>
                      </a:pPr>
                      <a:r>
                        <a:rPr lang="en-US" sz="1300" b="1"/>
                        <a:t>Industry</a:t>
                      </a:r>
                      <a:endParaRPr sz="1300"/>
                    </a:p>
                  </a:txBody>
                  <a:tcPr marL="41575" marR="41575" marT="20775" marB="20775" anchor="ctr"/>
                </a:tc>
                <a:tc>
                  <a:txBody>
                    <a:bodyPr/>
                    <a:lstStyle/>
                    <a:p>
                      <a:pPr marL="0" marR="0" lvl="0" indent="0" algn="l" rtl="0">
                        <a:spcBef>
                          <a:spcPts val="0"/>
                        </a:spcBef>
                        <a:spcAft>
                          <a:spcPts val="0"/>
                        </a:spcAft>
                        <a:buNone/>
                      </a:pPr>
                      <a:r>
                        <a:rPr lang="en-US" sz="1300"/>
                        <a:t>Zomato operates in the food delivery and restaurant discovery industry, which has experienced rapid growth in recent years.</a:t>
                      </a:r>
                      <a:endParaRPr/>
                    </a:p>
                  </a:txBody>
                  <a:tcPr marL="41575" marR="41575" marT="20775" marB="20775" anchor="ctr"/>
                </a:tc>
                <a:extLst>
                  <a:ext uri="{0D108BD9-81ED-4DB2-BD59-A6C34878D82A}">
                    <a16:rowId xmlns:a16="http://schemas.microsoft.com/office/drawing/2014/main" val="10001"/>
                  </a:ext>
                </a:extLst>
              </a:tr>
              <a:tr h="809200">
                <a:tc>
                  <a:txBody>
                    <a:bodyPr/>
                    <a:lstStyle/>
                    <a:p>
                      <a:pPr marL="0" marR="0" lvl="0" indent="0" algn="l" rtl="0">
                        <a:spcBef>
                          <a:spcPts val="0"/>
                        </a:spcBef>
                        <a:spcAft>
                          <a:spcPts val="0"/>
                        </a:spcAft>
                        <a:buNone/>
                      </a:pPr>
                      <a:r>
                        <a:rPr lang="en-US" sz="1300" b="1"/>
                        <a:t>Expanding Food Delivery Market</a:t>
                      </a:r>
                      <a:endParaRPr sz="1300"/>
                    </a:p>
                  </a:txBody>
                  <a:tcPr marL="41575" marR="41575" marT="20775" marB="20775" anchor="ctr"/>
                </a:tc>
                <a:tc>
                  <a:txBody>
                    <a:bodyPr/>
                    <a:lstStyle/>
                    <a:p>
                      <a:pPr marL="0" marR="0" lvl="0" indent="0" algn="l" rtl="0">
                        <a:spcBef>
                          <a:spcPts val="0"/>
                        </a:spcBef>
                        <a:spcAft>
                          <a:spcPts val="0"/>
                        </a:spcAft>
                        <a:buNone/>
                      </a:pPr>
                      <a:r>
                        <a:rPr lang="en-US" sz="1300"/>
                        <a:t>The global online food delivery market is growing due to urbanization, increasing smartphone use, and the convenience of ordering food online.</a:t>
                      </a:r>
                      <a:endParaRPr/>
                    </a:p>
                  </a:txBody>
                  <a:tcPr marL="41575" marR="41575" marT="20775" marB="20775" anchor="ctr"/>
                </a:tc>
                <a:extLst>
                  <a:ext uri="{0D108BD9-81ED-4DB2-BD59-A6C34878D82A}">
                    <a16:rowId xmlns:a16="http://schemas.microsoft.com/office/drawing/2014/main" val="10002"/>
                  </a:ext>
                </a:extLst>
              </a:tr>
              <a:tr h="662075">
                <a:tc>
                  <a:txBody>
                    <a:bodyPr/>
                    <a:lstStyle/>
                    <a:p>
                      <a:pPr marL="0" marR="0" lvl="0" indent="0" algn="l" rtl="0">
                        <a:spcBef>
                          <a:spcPts val="0"/>
                        </a:spcBef>
                        <a:spcAft>
                          <a:spcPts val="0"/>
                        </a:spcAft>
                        <a:buNone/>
                      </a:pPr>
                      <a:r>
                        <a:rPr lang="en-US" sz="1300" b="1"/>
                        <a:t>Competition</a:t>
                      </a:r>
                      <a:endParaRPr sz="1300"/>
                    </a:p>
                  </a:txBody>
                  <a:tcPr marL="41575" marR="41575" marT="20775" marB="20775" anchor="ctr"/>
                </a:tc>
                <a:tc>
                  <a:txBody>
                    <a:bodyPr/>
                    <a:lstStyle/>
                    <a:p>
                      <a:pPr marL="0" marR="0" lvl="0" indent="0" algn="l" rtl="0">
                        <a:spcBef>
                          <a:spcPts val="0"/>
                        </a:spcBef>
                        <a:spcAft>
                          <a:spcPts val="0"/>
                        </a:spcAft>
                        <a:buNone/>
                      </a:pPr>
                      <a:r>
                        <a:rPr lang="en-US" sz="1300"/>
                        <a:t>Zomato faces competition from platforms like Swiggy, Uber Eats, and Door Dash. Its market position depends on service quality, delivery efficiency, and satisfaction.</a:t>
                      </a:r>
                      <a:endParaRPr/>
                    </a:p>
                  </a:txBody>
                  <a:tcPr marL="41575" marR="41575" marT="20775" marB="20775" anchor="ctr"/>
                </a:tc>
                <a:extLst>
                  <a:ext uri="{0D108BD9-81ED-4DB2-BD59-A6C34878D82A}">
                    <a16:rowId xmlns:a16="http://schemas.microsoft.com/office/drawing/2014/main" val="10003"/>
                  </a:ext>
                </a:extLst>
              </a:tr>
              <a:tr h="662075">
                <a:tc>
                  <a:txBody>
                    <a:bodyPr/>
                    <a:lstStyle/>
                    <a:p>
                      <a:pPr marL="0" marR="0" lvl="0" indent="0" algn="l" rtl="0">
                        <a:spcBef>
                          <a:spcPts val="0"/>
                        </a:spcBef>
                        <a:spcAft>
                          <a:spcPts val="0"/>
                        </a:spcAft>
                        <a:buNone/>
                      </a:pPr>
                      <a:r>
                        <a:rPr lang="en-US" sz="1300" b="1"/>
                        <a:t>Post-Pandemic Growth</a:t>
                      </a:r>
                      <a:endParaRPr sz="1300"/>
                    </a:p>
                  </a:txBody>
                  <a:tcPr marL="41575" marR="41575" marT="20775" marB="20775" anchor="ctr"/>
                </a:tc>
                <a:tc>
                  <a:txBody>
                    <a:bodyPr/>
                    <a:lstStyle/>
                    <a:p>
                      <a:pPr marL="0" marR="0" lvl="0" indent="0" algn="l" rtl="0">
                        <a:spcBef>
                          <a:spcPts val="0"/>
                        </a:spcBef>
                        <a:spcAft>
                          <a:spcPts val="0"/>
                        </a:spcAft>
                        <a:buNone/>
                      </a:pPr>
                      <a:r>
                        <a:rPr lang="en-US" sz="1300"/>
                        <a:t>The COVID-19 pandemic increased demand for contactless food delivery, fueling Zomato's growth as consumers relied more on online services.</a:t>
                      </a:r>
                      <a:endParaRPr/>
                    </a:p>
                  </a:txBody>
                  <a:tcPr marL="41575" marR="41575" marT="20775" marB="20775" anchor="ctr"/>
                </a:tc>
                <a:extLst>
                  <a:ext uri="{0D108BD9-81ED-4DB2-BD59-A6C34878D82A}">
                    <a16:rowId xmlns:a16="http://schemas.microsoft.com/office/drawing/2014/main" val="10004"/>
                  </a:ext>
                </a:extLst>
              </a:tr>
              <a:tr h="1029900">
                <a:tc>
                  <a:txBody>
                    <a:bodyPr/>
                    <a:lstStyle/>
                    <a:p>
                      <a:pPr marL="0" marR="0" lvl="0" indent="0" algn="l" rtl="0">
                        <a:spcBef>
                          <a:spcPts val="0"/>
                        </a:spcBef>
                        <a:spcAft>
                          <a:spcPts val="0"/>
                        </a:spcAft>
                        <a:buNone/>
                      </a:pPr>
                      <a:r>
                        <a:rPr lang="en-US" sz="1300" b="1"/>
                        <a:t>Technology and Data-Driven Operations</a:t>
                      </a:r>
                      <a:endParaRPr sz="1300"/>
                    </a:p>
                  </a:txBody>
                  <a:tcPr marL="41575" marR="41575" marT="20775" marB="20775" anchor="ctr"/>
                </a:tc>
                <a:tc>
                  <a:txBody>
                    <a:bodyPr/>
                    <a:lstStyle/>
                    <a:p>
                      <a:pPr marL="0" marR="0" lvl="0" indent="0" algn="l" rtl="0">
                        <a:spcBef>
                          <a:spcPts val="0"/>
                        </a:spcBef>
                        <a:spcAft>
                          <a:spcPts val="0"/>
                        </a:spcAft>
                        <a:buNone/>
                      </a:pPr>
                      <a:r>
                        <a:rPr lang="en-US" sz="1300"/>
                        <a:t>Zomato leverages AI, machine learning, and big data analytics to enhance customer experience, optimize delivery, and build strong restaurant partnerships.</a:t>
                      </a:r>
                      <a:endParaRPr/>
                    </a:p>
                  </a:txBody>
                  <a:tcPr marL="41575" marR="41575" marT="20775" marB="20775" anchor="ct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
                                        </p:tgtEl>
                                        <p:attrNameLst>
                                          <p:attrName>style.visibility</p:attrName>
                                        </p:attrNameLst>
                                      </p:cBhvr>
                                      <p:to>
                                        <p:strVal val="visible"/>
                                      </p:to>
                                    </p:set>
                                    <p:animEffect transition="in" filter="fade">
                                      <p:cBhvr>
                                        <p:cTn id="12"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56"/>
        <p:cNvGrpSpPr/>
        <p:nvPr/>
      </p:nvGrpSpPr>
      <p:grpSpPr>
        <a:xfrm>
          <a:off x="0" y="0"/>
          <a:ext cx="0" cy="0"/>
          <a:chOff x="0" y="0"/>
          <a:chExt cx="0" cy="0"/>
        </a:xfrm>
      </p:grpSpPr>
      <p:sp>
        <p:nvSpPr>
          <p:cNvPr id="157" name="Google Shape;157;p5"/>
          <p:cNvSpPr txBox="1">
            <a:spLocks noGrp="1"/>
          </p:cNvSpPr>
          <p:nvPr>
            <p:ph type="title"/>
          </p:nvPr>
        </p:nvSpPr>
        <p:spPr>
          <a:xfrm>
            <a:off x="1218883" y="486697"/>
            <a:ext cx="9751060" cy="840658"/>
          </a:xfrm>
          <a:prstGeom prst="rect">
            <a:avLst/>
          </a:prstGeom>
          <a:noFill/>
          <a:ln>
            <a:noFill/>
          </a:ln>
        </p:spPr>
        <p:txBody>
          <a:bodyPr spcFirstLastPara="1" wrap="square" lIns="121875" tIns="60925" rIns="121875" bIns="60925" anchor="b" anchorCtr="0">
            <a:normAutofit/>
          </a:bodyPr>
          <a:lstStyle/>
          <a:p>
            <a:pPr marL="0" lvl="0" indent="0" algn="ctr" rtl="0">
              <a:spcBef>
                <a:spcPts val="0"/>
              </a:spcBef>
              <a:spcAft>
                <a:spcPts val="0"/>
              </a:spcAft>
              <a:buClr>
                <a:schemeClr val="accent1"/>
              </a:buClr>
              <a:buSzPct val="100000"/>
              <a:buFont typeface="Constantia"/>
              <a:buNone/>
            </a:pPr>
            <a:r>
              <a:rPr lang="en-US" sz="4000" b="1" dirty="0">
                <a:solidFill>
                  <a:schemeClr val="accent1"/>
                </a:solidFill>
                <a:effectLst>
                  <a:outerShdw blurRad="50800" dist="38100" dir="5400000" algn="t" rotWithShape="0">
                    <a:prstClr val="black">
                      <a:alpha val="40000"/>
                    </a:prstClr>
                  </a:outerShdw>
                  <a:reflection blurRad="6350" stA="60000" endA="900" endPos="58000" dir="5400000" sy="-100000" algn="bl" rotWithShape="0"/>
                </a:effectLst>
              </a:rPr>
              <a:t>Source of Data</a:t>
            </a:r>
            <a:endParaRPr sz="4000" b="1" dirty="0">
              <a:effectLst>
                <a:outerShdw blurRad="50800" dist="38100" dir="5400000" algn="t" rotWithShape="0">
                  <a:prstClr val="black">
                    <a:alpha val="40000"/>
                  </a:prstClr>
                </a:outerShdw>
                <a:reflection blurRad="6350" stA="60000" endA="900" endPos="58000" dir="5400000" sy="-100000" algn="bl" rotWithShape="0"/>
              </a:effectLst>
            </a:endParaRPr>
          </a:p>
        </p:txBody>
      </p:sp>
      <p:sp>
        <p:nvSpPr>
          <p:cNvPr id="158" name="Google Shape;158;p5"/>
          <p:cNvSpPr txBox="1">
            <a:spLocks noGrp="1"/>
          </p:cNvSpPr>
          <p:nvPr>
            <p:ph type="body" idx="1"/>
          </p:nvPr>
        </p:nvSpPr>
        <p:spPr>
          <a:xfrm>
            <a:off x="1218883" y="1600200"/>
            <a:ext cx="9751060" cy="4004187"/>
          </a:xfrm>
          <a:prstGeom prst="rect">
            <a:avLst/>
          </a:prstGeom>
          <a:noFill/>
          <a:ln>
            <a:noFill/>
          </a:ln>
        </p:spPr>
        <p:txBody>
          <a:bodyPr spcFirstLastPara="1" wrap="square" lIns="121875" tIns="60925" rIns="121875" bIns="60925" anchor="t" anchorCtr="0">
            <a:normAutofit/>
          </a:bodyPr>
          <a:lstStyle/>
          <a:p>
            <a:pPr marL="635000" indent="-457200">
              <a:spcBef>
                <a:spcPts val="0"/>
              </a:spcBef>
              <a:buSzPts val="2800"/>
            </a:pPr>
            <a:r>
              <a:rPr lang="en-US" sz="2000" b="1" u="sng" dirty="0">
                <a:effectLst>
                  <a:outerShdw blurRad="38100" dist="38100" dir="2700000" algn="tl">
                    <a:srgbClr val="000000">
                      <a:alpha val="43137"/>
                    </a:srgbClr>
                  </a:outerShdw>
                </a:effectLst>
              </a:rPr>
              <a:t>Zomato API- </a:t>
            </a:r>
          </a:p>
          <a:p>
            <a:pPr marL="635000" indent="-457200">
              <a:spcBef>
                <a:spcPts val="0"/>
              </a:spcBef>
              <a:buSzPts val="2800"/>
            </a:pPr>
            <a:endParaRPr lang="en-US" sz="2000" dirty="0"/>
          </a:p>
          <a:p>
            <a:pPr marL="177800" indent="0">
              <a:spcBef>
                <a:spcPts val="0"/>
              </a:spcBef>
              <a:buSzPts val="2800"/>
              <a:buNone/>
            </a:pPr>
            <a:r>
              <a:rPr lang="en-US" sz="2000" dirty="0"/>
              <a:t>	Public API providing real-time data on restaurants, locations, reviews, and 	more.- Requires an API key and may have usage limits. </a:t>
            </a:r>
          </a:p>
          <a:p>
            <a:pPr marL="177800" indent="0">
              <a:spcBef>
                <a:spcPts val="0"/>
              </a:spcBef>
              <a:buSzPts val="2800"/>
              <a:buNone/>
            </a:pPr>
            <a:endParaRPr lang="en-US" sz="2000" dirty="0"/>
          </a:p>
          <a:p>
            <a:pPr marL="304747" lvl="0" indent="-126947" algn="l" rtl="0">
              <a:lnSpc>
                <a:spcPct val="90000"/>
              </a:lnSpc>
              <a:spcBef>
                <a:spcPts val="0"/>
              </a:spcBef>
              <a:spcAft>
                <a:spcPts val="0"/>
              </a:spcAft>
              <a:buSzPts val="2800"/>
              <a:buNone/>
            </a:pPr>
            <a:endParaRPr lang="en-US" sz="2000" b="1" u="sng" dirty="0">
              <a:effectLst>
                <a:outerShdw blurRad="38100" dist="38100" dir="2700000" algn="tl">
                  <a:srgbClr val="000000">
                    <a:alpha val="43137"/>
                  </a:srgbClr>
                </a:outerShdw>
              </a:effectLst>
            </a:endParaRPr>
          </a:p>
          <a:p>
            <a:pPr marL="635000" indent="-457200">
              <a:spcBef>
                <a:spcPts val="0"/>
              </a:spcBef>
              <a:buSzPts val="2800"/>
            </a:pPr>
            <a:r>
              <a:rPr lang="en-US" sz="2000" b="1" u="sng" dirty="0">
                <a:effectLst>
                  <a:outerShdw blurRad="38100" dist="38100" dir="2700000" algn="tl">
                    <a:srgbClr val="000000">
                      <a:alpha val="43137"/>
                    </a:srgbClr>
                  </a:outerShdw>
                </a:effectLst>
              </a:rPr>
              <a:t>Publicly Available Datasets- </a:t>
            </a:r>
          </a:p>
          <a:p>
            <a:pPr marL="635000" indent="-457200">
              <a:spcBef>
                <a:spcPts val="0"/>
              </a:spcBef>
              <a:buSzPts val="2800"/>
            </a:pPr>
            <a:endParaRPr lang="en-US" sz="2000" dirty="0"/>
          </a:p>
          <a:p>
            <a:pPr marL="177800" indent="0">
              <a:spcBef>
                <a:spcPts val="0"/>
              </a:spcBef>
              <a:buSzPts val="2800"/>
              <a:buNone/>
            </a:pPr>
            <a:r>
              <a:rPr lang="en-US" sz="2000" dirty="0"/>
              <a:t>	Datasets shared on platforms like Kaggle, often cleaned and aggregated for 	analysis.- Useful for exploring past trends and restaurant performance.</a:t>
            </a:r>
            <a:endParaRPr sz="20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62"/>
        <p:cNvGrpSpPr/>
        <p:nvPr/>
      </p:nvGrpSpPr>
      <p:grpSpPr>
        <a:xfrm>
          <a:off x="0" y="0"/>
          <a:ext cx="0" cy="0"/>
          <a:chOff x="0" y="0"/>
          <a:chExt cx="0" cy="0"/>
        </a:xfrm>
      </p:grpSpPr>
      <p:sp>
        <p:nvSpPr>
          <p:cNvPr id="163" name="Google Shape;163;p6"/>
          <p:cNvSpPr txBox="1">
            <a:spLocks noGrp="1"/>
          </p:cNvSpPr>
          <p:nvPr>
            <p:ph type="title"/>
          </p:nvPr>
        </p:nvSpPr>
        <p:spPr>
          <a:xfrm>
            <a:off x="1218882" y="762000"/>
            <a:ext cx="9751060" cy="533400"/>
          </a:xfrm>
          <a:prstGeom prst="rect">
            <a:avLst/>
          </a:prstGeom>
          <a:noFill/>
          <a:ln>
            <a:noFill/>
          </a:ln>
        </p:spPr>
        <p:txBody>
          <a:bodyPr spcFirstLastPara="1" wrap="square" lIns="121875" tIns="60925" rIns="121875" bIns="60925" anchor="ctr" anchorCtr="0">
            <a:normAutofit fontScale="90000"/>
          </a:bodyPr>
          <a:lstStyle/>
          <a:p>
            <a:pPr marL="0" lvl="0" indent="0" algn="ctr" rtl="0">
              <a:spcBef>
                <a:spcPts val="0"/>
              </a:spcBef>
              <a:spcAft>
                <a:spcPts val="0"/>
              </a:spcAft>
              <a:buClr>
                <a:schemeClr val="accent1"/>
              </a:buClr>
              <a:buSzPct val="100000"/>
              <a:buFont typeface="Constantia"/>
              <a:buNone/>
            </a:pPr>
            <a:r>
              <a:rPr lang="en-US" b="1" dirty="0">
                <a:solidFill>
                  <a:schemeClr val="accent1"/>
                </a:solidFill>
                <a:effectLst>
                  <a:outerShdw blurRad="50800" dist="38100" dir="5400000" algn="t" rotWithShape="0">
                    <a:prstClr val="black">
                      <a:alpha val="40000"/>
                    </a:prstClr>
                  </a:outerShdw>
                  <a:reflection blurRad="6350" stA="60000" endA="900" endPos="58000" dir="5400000" sy="-100000" algn="bl" rotWithShape="0"/>
                </a:effectLst>
              </a:rPr>
              <a:t>Data Overview</a:t>
            </a:r>
            <a:endParaRPr b="1" dirty="0">
              <a:effectLst>
                <a:outerShdw blurRad="50800" dist="38100" dir="5400000" algn="t" rotWithShape="0">
                  <a:prstClr val="black">
                    <a:alpha val="40000"/>
                  </a:prstClr>
                </a:outerShdw>
                <a:reflection blurRad="6350" stA="60000" endA="900" endPos="58000" dir="5400000" sy="-100000" algn="bl" rotWithShape="0"/>
              </a:effectLst>
            </a:endParaRPr>
          </a:p>
        </p:txBody>
      </p:sp>
      <p:graphicFrame>
        <p:nvGraphicFramePr>
          <p:cNvPr id="164" name="Google Shape;164;p6"/>
          <p:cNvGraphicFramePr/>
          <p:nvPr/>
        </p:nvGraphicFramePr>
        <p:xfrm>
          <a:off x="1293812" y="1447800"/>
          <a:ext cx="9753600" cy="5105400"/>
        </p:xfrm>
        <a:graphic>
          <a:graphicData uri="http://schemas.openxmlformats.org/drawingml/2006/table">
            <a:tbl>
              <a:tblPr>
                <a:noFill/>
                <a:tableStyleId>{8DAA0480-C5FC-4DFE-BDAD-9BA623A21577}</a:tableStyleId>
              </a:tblPr>
              <a:tblGrid>
                <a:gridCol w="3209575">
                  <a:extLst>
                    <a:ext uri="{9D8B030D-6E8A-4147-A177-3AD203B41FA5}">
                      <a16:colId xmlns:a16="http://schemas.microsoft.com/office/drawing/2014/main" val="20000"/>
                    </a:ext>
                  </a:extLst>
                </a:gridCol>
                <a:gridCol w="6544025">
                  <a:extLst>
                    <a:ext uri="{9D8B030D-6E8A-4147-A177-3AD203B41FA5}">
                      <a16:colId xmlns:a16="http://schemas.microsoft.com/office/drawing/2014/main" val="20001"/>
                    </a:ext>
                  </a:extLst>
                </a:gridCol>
              </a:tblGrid>
              <a:tr h="442275">
                <a:tc>
                  <a:txBody>
                    <a:bodyPr/>
                    <a:lstStyle/>
                    <a:p>
                      <a:pPr marL="0" marR="0" lvl="0" indent="0" algn="ctr" rtl="0">
                        <a:spcBef>
                          <a:spcPts val="0"/>
                        </a:spcBef>
                        <a:spcAft>
                          <a:spcPts val="0"/>
                        </a:spcAft>
                        <a:buNone/>
                      </a:pPr>
                      <a:r>
                        <a:rPr lang="en-US" sz="1800" b="1" dirty="0"/>
                        <a:t>Category</a:t>
                      </a:r>
                      <a:endParaRPr sz="1800" dirty="0"/>
                    </a:p>
                  </a:txBody>
                  <a:tcPr marL="21875" marR="21875" marT="10950" marB="10950" anchor="ctr">
                    <a:solidFill>
                      <a:srgbClr val="E9F8CA"/>
                    </a:solidFill>
                  </a:tcPr>
                </a:tc>
                <a:tc>
                  <a:txBody>
                    <a:bodyPr/>
                    <a:lstStyle/>
                    <a:p>
                      <a:pPr marL="0" marR="0" lvl="0" indent="0" algn="ctr" rtl="0">
                        <a:spcBef>
                          <a:spcPts val="0"/>
                        </a:spcBef>
                        <a:spcAft>
                          <a:spcPts val="0"/>
                        </a:spcAft>
                        <a:buNone/>
                      </a:pPr>
                      <a:r>
                        <a:rPr lang="en-US" sz="1800" b="1"/>
                        <a:t>Details</a:t>
                      </a:r>
                      <a:endParaRPr sz="1800"/>
                    </a:p>
                  </a:txBody>
                  <a:tcPr marL="21875" marR="21875" marT="10950" marB="10950" anchor="ctr">
                    <a:solidFill>
                      <a:srgbClr val="E9F8CA"/>
                    </a:solidFill>
                  </a:tcPr>
                </a:tc>
                <a:extLst>
                  <a:ext uri="{0D108BD9-81ED-4DB2-BD59-A6C34878D82A}">
                    <a16:rowId xmlns:a16="http://schemas.microsoft.com/office/drawing/2014/main" val="10000"/>
                  </a:ext>
                </a:extLst>
              </a:tr>
              <a:tr h="596125">
                <a:tc>
                  <a:txBody>
                    <a:bodyPr/>
                    <a:lstStyle/>
                    <a:p>
                      <a:pPr marL="0" marR="0" lvl="0" indent="0" algn="ctr" rtl="0">
                        <a:spcBef>
                          <a:spcPts val="0"/>
                        </a:spcBef>
                        <a:spcAft>
                          <a:spcPts val="0"/>
                        </a:spcAft>
                        <a:buNone/>
                      </a:pPr>
                      <a:r>
                        <a:rPr lang="en-US" sz="1300" b="1"/>
                        <a:t>Total Rows and Columns</a:t>
                      </a:r>
                      <a:endParaRPr sz="1300"/>
                    </a:p>
                  </a:txBody>
                  <a:tcPr marL="21875" marR="21875" marT="10950" marB="10950" anchor="ctr"/>
                </a:tc>
                <a:tc>
                  <a:txBody>
                    <a:bodyPr/>
                    <a:lstStyle/>
                    <a:p>
                      <a:pPr marL="0" marR="0" lvl="0" indent="0" algn="l" rtl="0">
                        <a:spcBef>
                          <a:spcPts val="0"/>
                        </a:spcBef>
                        <a:spcAft>
                          <a:spcPts val="0"/>
                        </a:spcAft>
                        <a:buClr>
                          <a:schemeClr val="dk1"/>
                        </a:buClr>
                        <a:buSzPts val="1300"/>
                        <a:buFont typeface="Constantia"/>
                        <a:buNone/>
                      </a:pPr>
                      <a:r>
                        <a:rPr lang="en-US" sz="1300"/>
                        <a:t>-Typically, 10,000+ records</a:t>
                      </a:r>
                      <a:br>
                        <a:rPr lang="en-US" sz="1300"/>
                      </a:br>
                      <a:r>
                        <a:rPr lang="en-US" sz="1300"/>
                        <a:t>- 20 to 25 columns capturing various attributes</a:t>
                      </a:r>
                      <a:endParaRPr/>
                    </a:p>
                  </a:txBody>
                  <a:tcPr marL="21875" marR="21875" marT="10950" marB="10950" anchor="ctr"/>
                </a:tc>
                <a:extLst>
                  <a:ext uri="{0D108BD9-81ED-4DB2-BD59-A6C34878D82A}">
                    <a16:rowId xmlns:a16="http://schemas.microsoft.com/office/drawing/2014/main" val="10001"/>
                  </a:ext>
                </a:extLst>
              </a:tr>
              <a:tr h="1362725">
                <a:tc>
                  <a:txBody>
                    <a:bodyPr/>
                    <a:lstStyle/>
                    <a:p>
                      <a:pPr marL="0" marR="0" lvl="0" indent="0" algn="ctr" rtl="0">
                        <a:spcBef>
                          <a:spcPts val="0"/>
                        </a:spcBef>
                        <a:spcAft>
                          <a:spcPts val="0"/>
                        </a:spcAft>
                        <a:buNone/>
                      </a:pPr>
                      <a:r>
                        <a:rPr lang="en-US" sz="1300" b="1"/>
                        <a:t>Types of Data Collected</a:t>
                      </a:r>
                      <a:endParaRPr sz="1300"/>
                    </a:p>
                  </a:txBody>
                  <a:tcPr marL="21875" marR="21875" marT="10950" marB="10950" anchor="ctr"/>
                </a:tc>
                <a:tc>
                  <a:txBody>
                    <a:bodyPr/>
                    <a:lstStyle/>
                    <a:p>
                      <a:pPr marL="0" marR="0" lvl="0" indent="0" algn="l" rtl="0">
                        <a:spcBef>
                          <a:spcPts val="0"/>
                        </a:spcBef>
                        <a:spcAft>
                          <a:spcPts val="0"/>
                        </a:spcAft>
                        <a:buClr>
                          <a:schemeClr val="dk1"/>
                        </a:buClr>
                        <a:buSzPts val="1300"/>
                        <a:buFont typeface="Constantia"/>
                        <a:buNone/>
                      </a:pPr>
                      <a:r>
                        <a:rPr lang="en-US" sz="1300"/>
                        <a:t>-Restaurant information</a:t>
                      </a:r>
                      <a:br>
                        <a:rPr lang="en-US" sz="1300"/>
                      </a:br>
                      <a:r>
                        <a:rPr lang="en-US" sz="1300"/>
                        <a:t>- Customer reviews</a:t>
                      </a:r>
                      <a:br>
                        <a:rPr lang="en-US" sz="1300"/>
                      </a:br>
                      <a:r>
                        <a:rPr lang="en-US" sz="1300"/>
                        <a:t>- Ratings</a:t>
                      </a:r>
                      <a:br>
                        <a:rPr lang="en-US" sz="1300"/>
                      </a:br>
                      <a:r>
                        <a:rPr lang="en-US" sz="1300"/>
                        <a:t>- Geographic locations</a:t>
                      </a:r>
                      <a:br>
                        <a:rPr lang="en-US" sz="1300"/>
                      </a:br>
                      <a:r>
                        <a:rPr lang="en-US" sz="1300"/>
                        <a:t>- Pricing</a:t>
                      </a:r>
                      <a:br>
                        <a:rPr lang="en-US" sz="1300"/>
                      </a:br>
                      <a:r>
                        <a:rPr lang="en-US" sz="1300"/>
                        <a:t>- Cuisines</a:t>
                      </a:r>
                      <a:endParaRPr/>
                    </a:p>
                  </a:txBody>
                  <a:tcPr marL="21875" marR="21875" marT="10950" marB="10950" anchor="ctr"/>
                </a:tc>
                <a:extLst>
                  <a:ext uri="{0D108BD9-81ED-4DB2-BD59-A6C34878D82A}">
                    <a16:rowId xmlns:a16="http://schemas.microsoft.com/office/drawing/2014/main" val="10002"/>
                  </a:ext>
                </a:extLst>
              </a:tr>
              <a:tr h="2704275">
                <a:tc>
                  <a:txBody>
                    <a:bodyPr/>
                    <a:lstStyle/>
                    <a:p>
                      <a:pPr marL="0" marR="0" lvl="0" indent="0" algn="ctr" rtl="0">
                        <a:spcBef>
                          <a:spcPts val="0"/>
                        </a:spcBef>
                        <a:spcAft>
                          <a:spcPts val="0"/>
                        </a:spcAft>
                        <a:buNone/>
                      </a:pPr>
                      <a:r>
                        <a:rPr lang="en-US" sz="1300" b="1"/>
                        <a:t>Key Columns and Variables</a:t>
                      </a:r>
                      <a:endParaRPr sz="1300"/>
                    </a:p>
                  </a:txBody>
                  <a:tcPr marL="21875" marR="21875" marT="10950" marB="10950" anchor="ctr"/>
                </a:tc>
                <a:tc>
                  <a:txBody>
                    <a:bodyPr/>
                    <a:lstStyle/>
                    <a:p>
                      <a:pPr marL="0" marR="0" lvl="0" indent="0" algn="l" rtl="0">
                        <a:spcBef>
                          <a:spcPts val="0"/>
                        </a:spcBef>
                        <a:spcAft>
                          <a:spcPts val="0"/>
                        </a:spcAft>
                        <a:buNone/>
                      </a:pPr>
                      <a:r>
                        <a:rPr lang="en-US" sz="1300" b="1" dirty="0"/>
                        <a:t>Restaurant Information</a:t>
                      </a:r>
                      <a:r>
                        <a:rPr lang="en-US" sz="1300" dirty="0"/>
                        <a:t>:</a:t>
                      </a:r>
                      <a:br>
                        <a:rPr lang="en-US" sz="1300" dirty="0"/>
                      </a:br>
                      <a:r>
                        <a:rPr lang="en-US" sz="1300" dirty="0"/>
                        <a:t>- </a:t>
                      </a:r>
                      <a:r>
                        <a:rPr lang="en-US" sz="1300" b="1" dirty="0"/>
                        <a:t>Restaurant Name</a:t>
                      </a:r>
                      <a:r>
                        <a:rPr lang="en-US" sz="1300" dirty="0"/>
                        <a:t>: Name of the restaurant</a:t>
                      </a:r>
                      <a:br>
                        <a:rPr lang="en-US" sz="1300" dirty="0"/>
                      </a:br>
                      <a:r>
                        <a:rPr lang="en-US" sz="1300" dirty="0"/>
                        <a:t>- </a:t>
                      </a:r>
                      <a:r>
                        <a:rPr lang="en-US" sz="1300" b="1" dirty="0"/>
                        <a:t>Restaurant ID</a:t>
                      </a:r>
                      <a:r>
                        <a:rPr lang="en-US" sz="1300" dirty="0"/>
                        <a:t>: Unique identifier</a:t>
                      </a:r>
                      <a:br>
                        <a:rPr lang="en-US" sz="1300" dirty="0"/>
                      </a:br>
                      <a:r>
                        <a:rPr lang="en-US" sz="1300" dirty="0"/>
                        <a:t>- </a:t>
                      </a:r>
                      <a:r>
                        <a:rPr lang="en-US" sz="1300" b="1" dirty="0"/>
                        <a:t>Cuisines</a:t>
                      </a:r>
                      <a:r>
                        <a:rPr lang="en-US" sz="1300" dirty="0"/>
                        <a:t>: List of cuisines</a:t>
                      </a:r>
                      <a:br>
                        <a:rPr lang="en-US" sz="1300" dirty="0"/>
                      </a:br>
                      <a:r>
                        <a:rPr lang="en-US" sz="1300" dirty="0"/>
                        <a:t>- </a:t>
                      </a:r>
                      <a:r>
                        <a:rPr lang="en-US" sz="1300" b="1" dirty="0"/>
                        <a:t>Price Range</a:t>
                      </a:r>
                      <a:r>
                        <a:rPr lang="en-US" sz="1300" dirty="0"/>
                        <a:t>: Cost of dining (1 to 4)</a:t>
                      </a:r>
                      <a:br>
                        <a:rPr lang="en-US" sz="1300" dirty="0"/>
                      </a:br>
                      <a:r>
                        <a:rPr lang="en-US" sz="1300" dirty="0"/>
                        <a:t>- </a:t>
                      </a:r>
                      <a:r>
                        <a:rPr lang="en-US" sz="1300" b="1" dirty="0"/>
                        <a:t>Average Cost for Two</a:t>
                      </a:r>
                      <a:r>
                        <a:rPr lang="en-US" sz="1300" dirty="0"/>
                        <a:t>: Average price for two</a:t>
                      </a:r>
                      <a:br>
                        <a:rPr lang="en-US" sz="1300" dirty="0"/>
                      </a:br>
                      <a:r>
                        <a:rPr lang="en-US" sz="1300" dirty="0"/>
                        <a:t>- </a:t>
                      </a:r>
                      <a:r>
                        <a:rPr lang="en-US" sz="1300" b="1" dirty="0"/>
                        <a:t>Country Code</a:t>
                      </a:r>
                      <a:r>
                        <a:rPr lang="en-US" sz="1300" dirty="0"/>
                        <a:t>: Numeric code for country</a:t>
                      </a:r>
                      <a:br>
                        <a:rPr lang="en-US" sz="1300" dirty="0"/>
                      </a:br>
                      <a:br>
                        <a:rPr lang="en-US" sz="1300" dirty="0"/>
                      </a:br>
                      <a:r>
                        <a:rPr lang="en-US" sz="1300" b="1" dirty="0"/>
                        <a:t>Location Information</a:t>
                      </a:r>
                      <a:r>
                        <a:rPr lang="en-US" sz="1300" dirty="0"/>
                        <a:t>:</a:t>
                      </a:r>
                      <a:br>
                        <a:rPr lang="en-US" sz="1300" dirty="0"/>
                      </a:br>
                      <a:r>
                        <a:rPr lang="en-US" sz="1300" dirty="0"/>
                        <a:t>- </a:t>
                      </a:r>
                      <a:r>
                        <a:rPr lang="en-US" sz="1300" b="1" dirty="0"/>
                        <a:t>City</a:t>
                      </a:r>
                      <a:r>
                        <a:rPr lang="en-US" sz="1300" dirty="0"/>
                        <a:t>: Location of the restaurant</a:t>
                      </a:r>
                      <a:br>
                        <a:rPr lang="en-US" sz="1300" dirty="0"/>
                      </a:br>
                      <a:r>
                        <a:rPr lang="en-US" sz="1300" dirty="0"/>
                        <a:t>- </a:t>
                      </a:r>
                      <a:r>
                        <a:rPr lang="en-US" sz="1300" b="1" dirty="0"/>
                        <a:t>Country</a:t>
                      </a:r>
                      <a:r>
                        <a:rPr lang="en-US" sz="1300" dirty="0"/>
                        <a:t>: Country of operation</a:t>
                      </a:r>
                      <a:br>
                        <a:rPr lang="en-US" sz="1300" dirty="0"/>
                      </a:br>
                      <a:r>
                        <a:rPr lang="en-US" sz="1300" dirty="0"/>
                        <a:t>- </a:t>
                      </a:r>
                      <a:r>
                        <a:rPr lang="en-US" sz="1300" b="1" dirty="0"/>
                        <a:t>Locality</a:t>
                      </a:r>
                      <a:r>
                        <a:rPr lang="en-US" sz="1300" dirty="0"/>
                        <a:t>: Neighborhood details</a:t>
                      </a:r>
                      <a:br>
                        <a:rPr lang="en-US" sz="1300" dirty="0"/>
                      </a:br>
                      <a:r>
                        <a:rPr lang="en-US" sz="1300" dirty="0"/>
                        <a:t>- </a:t>
                      </a:r>
                      <a:r>
                        <a:rPr lang="en-US" sz="1300" b="1" dirty="0"/>
                        <a:t>Latitude &amp; Longitude</a:t>
                      </a:r>
                      <a:r>
                        <a:rPr lang="en-US" sz="1300" dirty="0"/>
                        <a:t>: Geographic coordinates</a:t>
                      </a:r>
                      <a:endParaRPr dirty="0"/>
                    </a:p>
                  </a:txBody>
                  <a:tcPr marL="21875" marR="21875" marT="10950" marB="10950" anchor="ct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1000"/>
                                        <p:tgtEl>
                                          <p:spTgt spid="163"/>
                                        </p:tgtEl>
                                      </p:cBhvr>
                                    </p:animEffect>
                                    <p:anim calcmode="lin" valueType="num">
                                      <p:cBhvr>
                                        <p:cTn id="8" dur="1000" fill="hold"/>
                                        <p:tgtEl>
                                          <p:spTgt spid="163"/>
                                        </p:tgtEl>
                                        <p:attrNameLst>
                                          <p:attrName>ppt_x</p:attrName>
                                        </p:attrNameLst>
                                      </p:cBhvr>
                                      <p:tavLst>
                                        <p:tav tm="0">
                                          <p:val>
                                            <p:strVal val="#ppt_x"/>
                                          </p:val>
                                        </p:tav>
                                        <p:tav tm="100000">
                                          <p:val>
                                            <p:strVal val="#ppt_x"/>
                                          </p:val>
                                        </p:tav>
                                      </p:tavLst>
                                    </p:anim>
                                    <p:anim calcmode="lin" valueType="num">
                                      <p:cBhvr>
                                        <p:cTn id="9" dur="1000" fill="hold"/>
                                        <p:tgtEl>
                                          <p:spTgt spid="16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64"/>
                                        </p:tgtEl>
                                        <p:attrNameLst>
                                          <p:attrName>style.visibility</p:attrName>
                                        </p:attrNameLst>
                                      </p:cBhvr>
                                      <p:to>
                                        <p:strVal val="visible"/>
                                      </p:to>
                                    </p:set>
                                    <p:animEffect transition="in" filter="fade">
                                      <p:cBhvr>
                                        <p:cTn id="14"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68"/>
        <p:cNvGrpSpPr/>
        <p:nvPr/>
      </p:nvGrpSpPr>
      <p:grpSpPr>
        <a:xfrm>
          <a:off x="0" y="0"/>
          <a:ext cx="0" cy="0"/>
          <a:chOff x="0" y="0"/>
          <a:chExt cx="0" cy="0"/>
        </a:xfrm>
      </p:grpSpPr>
      <p:sp>
        <p:nvSpPr>
          <p:cNvPr id="169" name="Google Shape;169;p7"/>
          <p:cNvSpPr txBox="1">
            <a:spLocks noGrp="1"/>
          </p:cNvSpPr>
          <p:nvPr>
            <p:ph type="title"/>
          </p:nvPr>
        </p:nvSpPr>
        <p:spPr>
          <a:xfrm>
            <a:off x="1218882" y="762000"/>
            <a:ext cx="9751060" cy="533400"/>
          </a:xfrm>
          <a:prstGeom prst="rect">
            <a:avLst/>
          </a:prstGeom>
          <a:noFill/>
          <a:ln>
            <a:noFill/>
          </a:ln>
        </p:spPr>
        <p:txBody>
          <a:bodyPr spcFirstLastPara="1" wrap="square" lIns="121875" tIns="60925" rIns="121875" bIns="60925" anchor="ctr" anchorCtr="0">
            <a:normAutofit fontScale="90000"/>
          </a:bodyPr>
          <a:lstStyle/>
          <a:p>
            <a:pPr marL="0" lvl="0" indent="0" algn="ctr" rtl="0">
              <a:spcBef>
                <a:spcPts val="0"/>
              </a:spcBef>
              <a:spcAft>
                <a:spcPts val="0"/>
              </a:spcAft>
              <a:buClr>
                <a:schemeClr val="accent1"/>
              </a:buClr>
              <a:buSzPct val="100000"/>
              <a:buFont typeface="Constantia"/>
              <a:buNone/>
            </a:pPr>
            <a:r>
              <a:rPr lang="en-US" b="1" dirty="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Data Overview</a:t>
            </a:r>
            <a:endParaRPr b="1" dirty="0">
              <a:effectLst>
                <a:outerShdw blurRad="50800" dist="38100" dir="5400000" algn="t" rotWithShape="0">
                  <a:prstClr val="black">
                    <a:alpha val="40000"/>
                  </a:prstClr>
                </a:outerShdw>
                <a:reflection blurRad="6350" stA="55000" endA="300" endPos="45500" dir="5400000" sy="-100000" algn="bl" rotWithShape="0"/>
              </a:effectLst>
            </a:endParaRPr>
          </a:p>
        </p:txBody>
      </p:sp>
      <p:graphicFrame>
        <p:nvGraphicFramePr>
          <p:cNvPr id="170" name="Google Shape;170;p7"/>
          <p:cNvGraphicFramePr/>
          <p:nvPr>
            <p:extLst>
              <p:ext uri="{D42A27DB-BD31-4B8C-83A1-F6EECF244321}">
                <p14:modId xmlns:p14="http://schemas.microsoft.com/office/powerpoint/2010/main" val="2591770246"/>
              </p:ext>
            </p:extLst>
          </p:nvPr>
        </p:nvGraphicFramePr>
        <p:xfrm>
          <a:off x="1370647" y="1447800"/>
          <a:ext cx="9447550" cy="3265643"/>
        </p:xfrm>
        <a:graphic>
          <a:graphicData uri="http://schemas.openxmlformats.org/drawingml/2006/table">
            <a:tbl>
              <a:tblPr>
                <a:noFill/>
                <a:tableStyleId>{8DAA0480-C5FC-4DFE-BDAD-9BA623A21577}</a:tableStyleId>
              </a:tblPr>
              <a:tblGrid>
                <a:gridCol w="2818775">
                  <a:extLst>
                    <a:ext uri="{9D8B030D-6E8A-4147-A177-3AD203B41FA5}">
                      <a16:colId xmlns:a16="http://schemas.microsoft.com/office/drawing/2014/main" val="20000"/>
                    </a:ext>
                  </a:extLst>
                </a:gridCol>
                <a:gridCol w="6628775">
                  <a:extLst>
                    <a:ext uri="{9D8B030D-6E8A-4147-A177-3AD203B41FA5}">
                      <a16:colId xmlns:a16="http://schemas.microsoft.com/office/drawing/2014/main" val="20001"/>
                    </a:ext>
                  </a:extLst>
                </a:gridCol>
              </a:tblGrid>
              <a:tr h="399575">
                <a:tc>
                  <a:txBody>
                    <a:bodyPr/>
                    <a:lstStyle/>
                    <a:p>
                      <a:pPr marL="0" marR="0" lvl="0" indent="0" algn="ctr" rtl="0">
                        <a:spcBef>
                          <a:spcPts val="0"/>
                        </a:spcBef>
                        <a:spcAft>
                          <a:spcPts val="0"/>
                        </a:spcAft>
                        <a:buNone/>
                      </a:pPr>
                      <a:r>
                        <a:rPr lang="en-US" sz="1800" b="1"/>
                        <a:t>Category</a:t>
                      </a:r>
                      <a:endParaRPr sz="1800"/>
                    </a:p>
                  </a:txBody>
                  <a:tcPr marL="21875" marR="21875" marT="10950" marB="10950" anchor="ctr">
                    <a:solidFill>
                      <a:srgbClr val="E9F8CA"/>
                    </a:solidFill>
                  </a:tcPr>
                </a:tc>
                <a:tc>
                  <a:txBody>
                    <a:bodyPr/>
                    <a:lstStyle/>
                    <a:p>
                      <a:pPr marL="0" marR="0" lvl="0" indent="0" algn="ctr" rtl="0">
                        <a:spcBef>
                          <a:spcPts val="0"/>
                        </a:spcBef>
                        <a:spcAft>
                          <a:spcPts val="0"/>
                        </a:spcAft>
                        <a:buNone/>
                      </a:pPr>
                      <a:r>
                        <a:rPr lang="en-US" sz="1800" b="1" dirty="0"/>
                        <a:t>Details</a:t>
                      </a:r>
                      <a:endParaRPr sz="1800" dirty="0"/>
                    </a:p>
                  </a:txBody>
                  <a:tcPr marL="21875" marR="21875" marT="10950" marB="10950" anchor="ctr">
                    <a:solidFill>
                      <a:srgbClr val="E9F8CA"/>
                    </a:solidFill>
                  </a:tcPr>
                </a:tc>
                <a:extLst>
                  <a:ext uri="{0D108BD9-81ED-4DB2-BD59-A6C34878D82A}">
                    <a16:rowId xmlns:a16="http://schemas.microsoft.com/office/drawing/2014/main" val="10000"/>
                  </a:ext>
                </a:extLst>
              </a:tr>
              <a:tr h="2105193">
                <a:tc>
                  <a:txBody>
                    <a:bodyPr/>
                    <a:lstStyle/>
                    <a:p>
                      <a:pPr marL="0" marR="0" lvl="0" indent="0" algn="ctr" rtl="0">
                        <a:spcBef>
                          <a:spcPts val="0"/>
                        </a:spcBef>
                        <a:spcAft>
                          <a:spcPts val="0"/>
                        </a:spcAft>
                        <a:buNone/>
                      </a:pPr>
                      <a:r>
                        <a:rPr lang="en-US" sz="1400" b="1"/>
                        <a:t>Key Columns and Variables</a:t>
                      </a:r>
                      <a:endParaRPr sz="1400"/>
                    </a:p>
                  </a:txBody>
                  <a:tcPr marL="21875" marR="21875" marT="10950" marB="10950" anchor="ctr"/>
                </a:tc>
                <a:tc>
                  <a:txBody>
                    <a:bodyPr/>
                    <a:lstStyle/>
                    <a:p>
                      <a:pPr marL="0" marR="0" lvl="0" indent="0" algn="l" rtl="0">
                        <a:spcBef>
                          <a:spcPts val="0"/>
                        </a:spcBef>
                        <a:spcAft>
                          <a:spcPts val="0"/>
                        </a:spcAft>
                        <a:buNone/>
                      </a:pPr>
                      <a:r>
                        <a:rPr lang="en-US" sz="1400" b="1" dirty="0"/>
                        <a:t>Customer Reviews &amp; Ratings</a:t>
                      </a:r>
                      <a:r>
                        <a:rPr lang="en-US" sz="1400" dirty="0"/>
                        <a:t>:</a:t>
                      </a:r>
                      <a:br>
                        <a:rPr lang="en-US" sz="1400" dirty="0"/>
                      </a:br>
                      <a:r>
                        <a:rPr lang="en-US" sz="1400" dirty="0"/>
                        <a:t>- </a:t>
                      </a:r>
                      <a:r>
                        <a:rPr lang="en-US" sz="1400" b="1" dirty="0"/>
                        <a:t>Aggregate Rating</a:t>
                      </a:r>
                      <a:r>
                        <a:rPr lang="en-US" sz="1400" dirty="0"/>
                        <a:t>: Average rating (1 to 5)</a:t>
                      </a:r>
                      <a:br>
                        <a:rPr lang="en-US" sz="1400" dirty="0"/>
                      </a:br>
                      <a:r>
                        <a:rPr lang="en-US" sz="1400" dirty="0"/>
                        <a:t>- </a:t>
                      </a:r>
                      <a:r>
                        <a:rPr lang="en-US" sz="1400" b="1" dirty="0"/>
                        <a:t>Number of Votes</a:t>
                      </a:r>
                      <a:r>
                        <a:rPr lang="en-US" sz="1400" dirty="0"/>
                        <a:t>: Total customer ratings</a:t>
                      </a:r>
                      <a:br>
                        <a:rPr lang="en-US" sz="1400" dirty="0"/>
                      </a:br>
                      <a:r>
                        <a:rPr lang="en-US" sz="1400" dirty="0"/>
                        <a:t>- </a:t>
                      </a:r>
                      <a:r>
                        <a:rPr lang="en-US" sz="1400" b="1" dirty="0"/>
                        <a:t>Reviews</a:t>
                      </a:r>
                      <a:r>
                        <a:rPr lang="en-US" sz="1400" dirty="0"/>
                        <a:t>: Customer feedback</a:t>
                      </a:r>
                      <a:br>
                        <a:rPr lang="en-US" sz="1400" dirty="0"/>
                      </a:br>
                      <a:br>
                        <a:rPr lang="en-US" sz="1400" dirty="0"/>
                      </a:br>
                      <a:r>
                        <a:rPr lang="en-US" sz="1400" b="1" dirty="0"/>
                        <a:t>Restaurant Features &amp; Facilities</a:t>
                      </a:r>
                      <a:r>
                        <a:rPr lang="en-US" sz="1400" dirty="0"/>
                        <a:t>:</a:t>
                      </a:r>
                      <a:br>
                        <a:rPr lang="en-US" sz="1400" dirty="0"/>
                      </a:br>
                      <a:r>
                        <a:rPr lang="en-US" sz="1400" dirty="0"/>
                        <a:t>- </a:t>
                      </a:r>
                      <a:r>
                        <a:rPr lang="en-US" sz="1400" b="1" dirty="0"/>
                        <a:t>Has Online Delivery</a:t>
                      </a:r>
                      <a:r>
                        <a:rPr lang="en-US" sz="1400" dirty="0"/>
                        <a:t>: Yes/No</a:t>
                      </a:r>
                      <a:br>
                        <a:rPr lang="en-US" sz="1400" dirty="0"/>
                      </a:br>
                      <a:r>
                        <a:rPr lang="en-US" sz="1400" dirty="0"/>
                        <a:t>- </a:t>
                      </a:r>
                      <a:r>
                        <a:rPr lang="en-US" sz="1400" b="1" dirty="0"/>
                        <a:t>Is Table Bookable</a:t>
                      </a:r>
                      <a:r>
                        <a:rPr lang="en-US" sz="1400" dirty="0"/>
                        <a:t>: Yes/No</a:t>
                      </a:r>
                      <a:endParaRPr sz="1400" dirty="0"/>
                    </a:p>
                  </a:txBody>
                  <a:tcPr marL="21875" marR="21875" marT="10950" marB="10950" anchor="ctr"/>
                </a:tc>
                <a:extLst>
                  <a:ext uri="{0D108BD9-81ED-4DB2-BD59-A6C34878D82A}">
                    <a16:rowId xmlns:a16="http://schemas.microsoft.com/office/drawing/2014/main" val="10001"/>
                  </a:ext>
                </a:extLst>
              </a:tr>
              <a:tr h="760875">
                <a:tc>
                  <a:txBody>
                    <a:bodyPr/>
                    <a:lstStyle/>
                    <a:p>
                      <a:pPr marL="0" marR="0" lvl="0" indent="0" algn="ctr" rtl="0">
                        <a:spcBef>
                          <a:spcPts val="0"/>
                        </a:spcBef>
                        <a:spcAft>
                          <a:spcPts val="0"/>
                        </a:spcAft>
                        <a:buNone/>
                      </a:pPr>
                      <a:r>
                        <a:rPr lang="en-US" sz="1400" b="1"/>
                        <a:t>Additional Variables</a:t>
                      </a:r>
                      <a:endParaRPr sz="1400"/>
                    </a:p>
                  </a:txBody>
                  <a:tcPr marL="21875" marR="21875" marT="10950" marB="10950" anchor="ctr"/>
                </a:tc>
                <a:tc>
                  <a:txBody>
                    <a:bodyPr/>
                    <a:lstStyle/>
                    <a:p>
                      <a:pPr marL="0" marR="0" lvl="0" indent="0" algn="l" rtl="0">
                        <a:spcBef>
                          <a:spcPts val="0"/>
                        </a:spcBef>
                        <a:spcAft>
                          <a:spcPts val="0"/>
                        </a:spcAft>
                        <a:buNone/>
                      </a:pPr>
                      <a:r>
                        <a:rPr lang="en-US" sz="1400" dirty="0"/>
                        <a:t>- </a:t>
                      </a:r>
                      <a:r>
                        <a:rPr lang="en-US" sz="1400" b="1" dirty="0"/>
                        <a:t>User Favorites</a:t>
                      </a:r>
                      <a:r>
                        <a:rPr lang="en-US" sz="1400" dirty="0"/>
                        <a:t>: Indicates if the restaurant is a user favorite</a:t>
                      </a:r>
                      <a:br>
                        <a:rPr lang="en-US" sz="1400" dirty="0"/>
                      </a:br>
                      <a:r>
                        <a:rPr lang="en-US" sz="1400" dirty="0"/>
                        <a:t>- </a:t>
                      </a:r>
                      <a:r>
                        <a:rPr lang="en-US" sz="1400" b="1" dirty="0"/>
                        <a:t>Votes and Reviews Per Cuisine</a:t>
                      </a:r>
                      <a:r>
                        <a:rPr lang="en-US" sz="1400" dirty="0"/>
                        <a:t>: Votes/reviews for each cuisine type</a:t>
                      </a:r>
                      <a:endParaRPr dirty="0"/>
                    </a:p>
                  </a:txBody>
                  <a:tcPr marL="21875" marR="21875" marT="10950" marB="10950" anchor="ctr"/>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70"/>
                                        </p:tgtEl>
                                        <p:attrNameLst>
                                          <p:attrName>style.visibility</p:attrName>
                                        </p:attrNameLst>
                                      </p:cBhvr>
                                      <p:to>
                                        <p:strVal val="visible"/>
                                      </p:to>
                                    </p:set>
                                    <p:animEffect transition="in" filter="fade">
                                      <p:cBhvr>
                                        <p:cTn id="14"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9000">
              <a:schemeClr val="accent1">
                <a:lumMod val="45000"/>
                <a:lumOff val="55000"/>
              </a:schemeClr>
            </a:gs>
            <a:gs pos="94000">
              <a:schemeClr val="accent1">
                <a:lumMod val="45000"/>
                <a:lumOff val="55000"/>
              </a:schemeClr>
            </a:gs>
            <a:gs pos="100000">
              <a:schemeClr val="accent1">
                <a:lumMod val="30000"/>
                <a:lumOff val="70000"/>
              </a:schemeClr>
            </a:gs>
          </a:gsLst>
          <a:lin ang="5400000" scaled="1"/>
        </a:gradFill>
        <a:effectLst/>
      </p:bgPr>
    </p:bg>
    <p:spTree>
      <p:nvGrpSpPr>
        <p:cNvPr id="1" name="Shape 174"/>
        <p:cNvGrpSpPr/>
        <p:nvPr/>
      </p:nvGrpSpPr>
      <p:grpSpPr>
        <a:xfrm>
          <a:off x="0" y="0"/>
          <a:ext cx="0" cy="0"/>
          <a:chOff x="0" y="0"/>
          <a:chExt cx="0" cy="0"/>
        </a:xfrm>
      </p:grpSpPr>
      <p:sp>
        <p:nvSpPr>
          <p:cNvPr id="175" name="Google Shape;175;p8"/>
          <p:cNvSpPr txBox="1">
            <a:spLocks noGrp="1"/>
          </p:cNvSpPr>
          <p:nvPr>
            <p:ph type="title"/>
          </p:nvPr>
        </p:nvSpPr>
        <p:spPr>
          <a:xfrm>
            <a:off x="1218882" y="762000"/>
            <a:ext cx="9751060" cy="533400"/>
          </a:xfrm>
          <a:prstGeom prst="rect">
            <a:avLst/>
          </a:prstGeom>
          <a:noFill/>
          <a:ln>
            <a:noFill/>
          </a:ln>
        </p:spPr>
        <p:txBody>
          <a:bodyPr spcFirstLastPara="1" wrap="square" lIns="121875" tIns="60925" rIns="121875" bIns="60925" anchor="ctr" anchorCtr="0">
            <a:normAutofit fontScale="90000"/>
          </a:bodyPr>
          <a:lstStyle/>
          <a:p>
            <a:pPr marL="0" lvl="0" indent="0" algn="ctr" rtl="0">
              <a:spcBef>
                <a:spcPts val="0"/>
              </a:spcBef>
              <a:spcAft>
                <a:spcPts val="0"/>
              </a:spcAft>
              <a:buClr>
                <a:schemeClr val="dk1"/>
              </a:buClr>
              <a:buSzPct val="100000"/>
              <a:buFont typeface="Constantia"/>
              <a:buNone/>
            </a:pPr>
            <a:r>
              <a:rPr lang="en-US"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Why This Data is Useful for Analysis..?</a:t>
            </a:r>
            <a:endParaRPr b="1" dirty="0">
              <a:ln w="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endParaRPr>
          </a:p>
        </p:txBody>
      </p:sp>
      <p:graphicFrame>
        <p:nvGraphicFramePr>
          <p:cNvPr id="176" name="Google Shape;176;p8"/>
          <p:cNvGraphicFramePr/>
          <p:nvPr>
            <p:extLst>
              <p:ext uri="{D42A27DB-BD31-4B8C-83A1-F6EECF244321}">
                <p14:modId xmlns:p14="http://schemas.microsoft.com/office/powerpoint/2010/main" val="3905463244"/>
              </p:ext>
            </p:extLst>
          </p:nvPr>
        </p:nvGraphicFramePr>
        <p:xfrm>
          <a:off x="1370012" y="1600200"/>
          <a:ext cx="9599925" cy="3962400"/>
        </p:xfrm>
        <a:graphic>
          <a:graphicData uri="http://schemas.openxmlformats.org/drawingml/2006/table">
            <a:tbl>
              <a:tblPr>
                <a:noFill/>
                <a:tableStyleId>{8DAA0480-C5FC-4DFE-BDAD-9BA623A21577}</a:tableStyleId>
              </a:tblPr>
              <a:tblGrid>
                <a:gridCol w="2743200">
                  <a:extLst>
                    <a:ext uri="{9D8B030D-6E8A-4147-A177-3AD203B41FA5}">
                      <a16:colId xmlns:a16="http://schemas.microsoft.com/office/drawing/2014/main" val="20000"/>
                    </a:ext>
                  </a:extLst>
                </a:gridCol>
                <a:gridCol w="6856725">
                  <a:extLst>
                    <a:ext uri="{9D8B030D-6E8A-4147-A177-3AD203B41FA5}">
                      <a16:colId xmlns:a16="http://schemas.microsoft.com/office/drawing/2014/main" val="20001"/>
                    </a:ext>
                  </a:extLst>
                </a:gridCol>
              </a:tblGrid>
              <a:tr h="685800">
                <a:tc>
                  <a:txBody>
                    <a:bodyPr/>
                    <a:lstStyle/>
                    <a:p>
                      <a:pPr marL="0" marR="0" lvl="0" indent="0" algn="ctr" rtl="0">
                        <a:spcBef>
                          <a:spcPts val="0"/>
                        </a:spcBef>
                        <a:spcAft>
                          <a:spcPts val="0"/>
                        </a:spcAft>
                        <a:buNone/>
                      </a:pPr>
                      <a:r>
                        <a:rPr lang="en-US" sz="2000" b="1" dirty="0"/>
                        <a:t>Use Case</a:t>
                      </a:r>
                      <a:endParaRPr sz="2000" dirty="0"/>
                    </a:p>
                  </a:txBody>
                  <a:tcPr marL="66250" marR="66250" marT="33125" marB="33125" anchor="ctr">
                    <a:solidFill>
                      <a:srgbClr val="E9F8CA"/>
                    </a:solidFill>
                  </a:tcPr>
                </a:tc>
                <a:tc>
                  <a:txBody>
                    <a:bodyPr/>
                    <a:lstStyle/>
                    <a:p>
                      <a:pPr marL="0" marR="0" lvl="0" indent="0" algn="ctr" rtl="0">
                        <a:spcBef>
                          <a:spcPts val="0"/>
                        </a:spcBef>
                        <a:spcAft>
                          <a:spcPts val="0"/>
                        </a:spcAft>
                        <a:buNone/>
                      </a:pPr>
                      <a:r>
                        <a:rPr lang="en-US" sz="2000" b="1" dirty="0"/>
                        <a:t>Benefits</a:t>
                      </a:r>
                      <a:endParaRPr sz="2000" dirty="0"/>
                    </a:p>
                  </a:txBody>
                  <a:tcPr marL="66250" marR="66250" marT="33125" marB="33125" anchor="ctr">
                    <a:solidFill>
                      <a:srgbClr val="E9F8CA"/>
                    </a:solidFill>
                  </a:tcPr>
                </a:tc>
                <a:extLst>
                  <a:ext uri="{0D108BD9-81ED-4DB2-BD59-A6C34878D82A}">
                    <a16:rowId xmlns:a16="http://schemas.microsoft.com/office/drawing/2014/main" val="10000"/>
                  </a:ext>
                </a:extLst>
              </a:tr>
              <a:tr h="838200">
                <a:tc>
                  <a:txBody>
                    <a:bodyPr/>
                    <a:lstStyle/>
                    <a:p>
                      <a:pPr marL="0" marR="0" lvl="0" indent="0" algn="ctr" rtl="0">
                        <a:spcBef>
                          <a:spcPts val="0"/>
                        </a:spcBef>
                        <a:spcAft>
                          <a:spcPts val="0"/>
                        </a:spcAft>
                        <a:buNone/>
                      </a:pPr>
                      <a:r>
                        <a:rPr lang="en-US" sz="1400" b="1" dirty="0"/>
                        <a:t>Restaurant Performance</a:t>
                      </a:r>
                      <a:endParaRPr sz="1400" dirty="0"/>
                    </a:p>
                  </a:txBody>
                  <a:tcPr marL="66250" marR="66250" marT="33125" marB="33125" anchor="ctr"/>
                </a:tc>
                <a:tc>
                  <a:txBody>
                    <a:bodyPr/>
                    <a:lstStyle/>
                    <a:p>
                      <a:pPr marL="0" marR="0" lvl="0" indent="0" algn="l" rtl="0">
                        <a:spcBef>
                          <a:spcPts val="0"/>
                        </a:spcBef>
                        <a:spcAft>
                          <a:spcPts val="0"/>
                        </a:spcAft>
                        <a:buNone/>
                      </a:pPr>
                      <a:r>
                        <a:rPr lang="en-US" sz="1400" dirty="0"/>
                        <a:t>Evaluate performance through aggregate ratings, reviews, and votes to understand customer satisfaction.</a:t>
                      </a:r>
                      <a:endParaRPr dirty="0"/>
                    </a:p>
                  </a:txBody>
                  <a:tcPr marL="66250" marR="66250" marT="33125" marB="33125" anchor="ctr"/>
                </a:tc>
                <a:extLst>
                  <a:ext uri="{0D108BD9-81ED-4DB2-BD59-A6C34878D82A}">
                    <a16:rowId xmlns:a16="http://schemas.microsoft.com/office/drawing/2014/main" val="10001"/>
                  </a:ext>
                </a:extLst>
              </a:tr>
              <a:tr h="685800">
                <a:tc>
                  <a:txBody>
                    <a:bodyPr/>
                    <a:lstStyle/>
                    <a:p>
                      <a:pPr marL="0" marR="0" lvl="0" indent="0" algn="ctr" rtl="0">
                        <a:spcBef>
                          <a:spcPts val="0"/>
                        </a:spcBef>
                        <a:spcAft>
                          <a:spcPts val="0"/>
                        </a:spcAft>
                        <a:buNone/>
                      </a:pPr>
                      <a:r>
                        <a:rPr lang="en-US" sz="1400" b="1" dirty="0"/>
                        <a:t>Market Insights</a:t>
                      </a:r>
                      <a:endParaRPr sz="1400" dirty="0"/>
                    </a:p>
                  </a:txBody>
                  <a:tcPr marL="66250" marR="66250" marT="33125" marB="33125" anchor="ctr"/>
                </a:tc>
                <a:tc>
                  <a:txBody>
                    <a:bodyPr/>
                    <a:lstStyle/>
                    <a:p>
                      <a:pPr marL="0" marR="0" lvl="0" indent="0" algn="l" rtl="0">
                        <a:spcBef>
                          <a:spcPts val="0"/>
                        </a:spcBef>
                        <a:spcAft>
                          <a:spcPts val="0"/>
                        </a:spcAft>
                        <a:buNone/>
                      </a:pPr>
                      <a:r>
                        <a:rPr lang="en-US" sz="1400"/>
                        <a:t>Analyze pricing strategies and food preferences across regions using average cost and price range data.</a:t>
                      </a:r>
                      <a:endParaRPr/>
                    </a:p>
                  </a:txBody>
                  <a:tcPr marL="66250" marR="66250" marT="33125" marB="33125" anchor="ctr"/>
                </a:tc>
                <a:extLst>
                  <a:ext uri="{0D108BD9-81ED-4DB2-BD59-A6C34878D82A}">
                    <a16:rowId xmlns:a16="http://schemas.microsoft.com/office/drawing/2014/main" val="10002"/>
                  </a:ext>
                </a:extLst>
              </a:tr>
              <a:tr h="838200">
                <a:tc>
                  <a:txBody>
                    <a:bodyPr/>
                    <a:lstStyle/>
                    <a:p>
                      <a:pPr marL="0" marR="0" lvl="0" indent="0" algn="ctr" rtl="0">
                        <a:spcBef>
                          <a:spcPts val="0"/>
                        </a:spcBef>
                        <a:spcAft>
                          <a:spcPts val="0"/>
                        </a:spcAft>
                        <a:buNone/>
                      </a:pPr>
                      <a:r>
                        <a:rPr lang="en-US" sz="1400" b="1"/>
                        <a:t>Customer Preferences</a:t>
                      </a:r>
                      <a:endParaRPr sz="1400"/>
                    </a:p>
                  </a:txBody>
                  <a:tcPr marL="66250" marR="66250" marT="33125" marB="33125" anchor="ctr"/>
                </a:tc>
                <a:tc>
                  <a:txBody>
                    <a:bodyPr/>
                    <a:lstStyle/>
                    <a:p>
                      <a:pPr marL="0" marR="0" lvl="0" indent="0" algn="l" rtl="0">
                        <a:spcBef>
                          <a:spcPts val="0"/>
                        </a:spcBef>
                        <a:spcAft>
                          <a:spcPts val="0"/>
                        </a:spcAft>
                        <a:buNone/>
                      </a:pPr>
                      <a:r>
                        <a:rPr lang="en-US" sz="1400"/>
                        <a:t>Identify emerging trends by examining reviews and ratings to optimize offerings based on popular cuisines.</a:t>
                      </a:r>
                      <a:endParaRPr/>
                    </a:p>
                  </a:txBody>
                  <a:tcPr marL="66250" marR="66250" marT="33125" marB="33125" anchor="ctr"/>
                </a:tc>
                <a:extLst>
                  <a:ext uri="{0D108BD9-81ED-4DB2-BD59-A6C34878D82A}">
                    <a16:rowId xmlns:a16="http://schemas.microsoft.com/office/drawing/2014/main" val="10003"/>
                  </a:ext>
                </a:extLst>
              </a:tr>
              <a:tr h="914400">
                <a:tc>
                  <a:txBody>
                    <a:bodyPr/>
                    <a:lstStyle/>
                    <a:p>
                      <a:pPr marL="0" marR="0" lvl="0" indent="0" algn="ctr" rtl="0">
                        <a:spcBef>
                          <a:spcPts val="0"/>
                        </a:spcBef>
                        <a:spcAft>
                          <a:spcPts val="0"/>
                        </a:spcAft>
                        <a:buNone/>
                      </a:pPr>
                      <a:r>
                        <a:rPr lang="en-US" sz="1400" b="1"/>
                        <a:t>Geospatial Analysis</a:t>
                      </a:r>
                      <a:endParaRPr sz="1400"/>
                    </a:p>
                  </a:txBody>
                  <a:tcPr marL="66250" marR="66250" marT="33125" marB="33125" anchor="ctr"/>
                </a:tc>
                <a:tc>
                  <a:txBody>
                    <a:bodyPr/>
                    <a:lstStyle/>
                    <a:p>
                      <a:pPr marL="0" marR="0" lvl="0" indent="0" algn="l" rtl="0">
                        <a:spcBef>
                          <a:spcPts val="0"/>
                        </a:spcBef>
                        <a:spcAft>
                          <a:spcPts val="0"/>
                        </a:spcAft>
                        <a:buNone/>
                      </a:pPr>
                      <a:r>
                        <a:rPr lang="en-US" sz="1400" dirty="0"/>
                        <a:t>Conduct location-based analysis with geographic coordinates to understand restaurant density and regional demand for food services.</a:t>
                      </a:r>
                      <a:endParaRPr dirty="0"/>
                    </a:p>
                  </a:txBody>
                  <a:tcPr marL="66250" marR="66250" marT="33125" marB="33125" anchor="ct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animEffect transition="in" filter="fade">
                                      <p:cBhvr>
                                        <p:cTn id="7" dur="1000"/>
                                        <p:tgtEl>
                                          <p:spTgt spid="175"/>
                                        </p:tgtEl>
                                      </p:cBhvr>
                                    </p:animEffect>
                                    <p:anim calcmode="lin" valueType="num">
                                      <p:cBhvr>
                                        <p:cTn id="8" dur="1000" fill="hold"/>
                                        <p:tgtEl>
                                          <p:spTgt spid="175"/>
                                        </p:tgtEl>
                                        <p:attrNameLst>
                                          <p:attrName>ppt_x</p:attrName>
                                        </p:attrNameLst>
                                      </p:cBhvr>
                                      <p:tavLst>
                                        <p:tav tm="0">
                                          <p:val>
                                            <p:strVal val="#ppt_x"/>
                                          </p:val>
                                        </p:tav>
                                        <p:tav tm="100000">
                                          <p:val>
                                            <p:strVal val="#ppt_x"/>
                                          </p:val>
                                        </p:tav>
                                      </p:tavLst>
                                    </p:anim>
                                    <p:anim calcmode="lin" valueType="num">
                                      <p:cBhvr>
                                        <p:cTn id="9" dur="1000" fill="hold"/>
                                        <p:tgtEl>
                                          <p:spTgt spid="17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76"/>
                                        </p:tgtEl>
                                        <p:attrNameLst>
                                          <p:attrName>style.visibility</p:attrName>
                                        </p:attrNameLst>
                                      </p:cBhvr>
                                      <p:to>
                                        <p:strVal val="visible"/>
                                      </p:to>
                                    </p:set>
                                    <p:animEffect transition="in" filter="fade">
                                      <p:cBhvr>
                                        <p:cTn id="14" dur="5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80"/>
        <p:cNvGrpSpPr/>
        <p:nvPr/>
      </p:nvGrpSpPr>
      <p:grpSpPr>
        <a:xfrm>
          <a:off x="0" y="0"/>
          <a:ext cx="0" cy="0"/>
          <a:chOff x="0" y="0"/>
          <a:chExt cx="0" cy="0"/>
        </a:xfrm>
      </p:grpSpPr>
      <p:sp>
        <p:nvSpPr>
          <p:cNvPr id="181" name="Google Shape;181;p9"/>
          <p:cNvSpPr txBox="1">
            <a:spLocks noGrp="1"/>
          </p:cNvSpPr>
          <p:nvPr>
            <p:ph type="title"/>
          </p:nvPr>
        </p:nvSpPr>
        <p:spPr>
          <a:xfrm>
            <a:off x="1218882" y="762000"/>
            <a:ext cx="9751060" cy="533400"/>
          </a:xfrm>
          <a:prstGeom prst="rect">
            <a:avLst/>
          </a:prstGeom>
          <a:noFill/>
          <a:ln>
            <a:noFill/>
          </a:ln>
        </p:spPr>
        <p:txBody>
          <a:bodyPr spcFirstLastPara="1" wrap="square" lIns="121875" tIns="60925" rIns="121875" bIns="60925" anchor="ctr" anchorCtr="0">
            <a:normAutofit fontScale="90000"/>
          </a:bodyPr>
          <a:lstStyle/>
          <a:p>
            <a:pPr marL="0" lvl="0" indent="0" algn="ctr" rtl="0">
              <a:spcBef>
                <a:spcPts val="0"/>
              </a:spcBef>
              <a:spcAft>
                <a:spcPts val="0"/>
              </a:spcAft>
              <a:buClr>
                <a:schemeClr val="accent1"/>
              </a:buClr>
              <a:buSzPct val="100000"/>
              <a:buFont typeface="Constantia"/>
              <a:buNone/>
            </a:pPr>
            <a:r>
              <a:rPr lang="en-US" b="1" dirty="0">
                <a:solidFill>
                  <a:schemeClr val="accent1"/>
                </a:solidFill>
                <a:effectLst>
                  <a:outerShdw blurRad="50800" dist="38100" dir="5400000" algn="t" rotWithShape="0">
                    <a:prstClr val="black">
                      <a:alpha val="40000"/>
                    </a:prstClr>
                  </a:outerShdw>
                  <a:reflection blurRad="6350" stA="55000" endA="300" endPos="45500" dir="5400000" sy="-100000" algn="bl" rotWithShape="0"/>
                </a:effectLst>
              </a:rPr>
              <a:t>Objective : KPI’s</a:t>
            </a:r>
            <a:endParaRPr b="1" dirty="0">
              <a:effectLst>
                <a:outerShdw blurRad="50800" dist="38100" dir="5400000" algn="t" rotWithShape="0">
                  <a:prstClr val="black">
                    <a:alpha val="40000"/>
                  </a:prstClr>
                </a:outerShdw>
                <a:reflection blurRad="6350" stA="55000" endA="300" endPos="45500" dir="5400000" sy="-100000" algn="bl" rotWithShape="0"/>
              </a:effectLst>
            </a:endParaRPr>
          </a:p>
        </p:txBody>
      </p:sp>
      <p:sp>
        <p:nvSpPr>
          <p:cNvPr id="182" name="Google Shape;182;p9"/>
          <p:cNvSpPr txBox="1"/>
          <p:nvPr/>
        </p:nvSpPr>
        <p:spPr>
          <a:xfrm>
            <a:off x="1218882" y="1295400"/>
            <a:ext cx="9599930" cy="5016758"/>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1. Build a country Map Table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2. Build a Calendar Table using the Column </a:t>
            </a:r>
            <a:r>
              <a:rPr lang="en-US" sz="1600" dirty="0" err="1">
                <a:solidFill>
                  <a:schemeClr val="dk1"/>
                </a:solidFill>
                <a:latin typeface="Constantia"/>
                <a:ea typeface="Constantia"/>
                <a:cs typeface="Constantia"/>
                <a:sym typeface="Constantia"/>
              </a:rPr>
              <a:t>Datekey</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Add all the below Columns in the Calendar Table using the Formulas.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A. Year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B. </a:t>
            </a:r>
            <a:r>
              <a:rPr lang="en-US" sz="1600" dirty="0" err="1">
                <a:solidFill>
                  <a:schemeClr val="dk1"/>
                </a:solidFill>
                <a:latin typeface="Constantia"/>
                <a:ea typeface="Constantia"/>
                <a:cs typeface="Constantia"/>
                <a:sym typeface="Constantia"/>
              </a:rPr>
              <a:t>Monthno</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C. </a:t>
            </a:r>
            <a:r>
              <a:rPr lang="en-US" sz="1600" dirty="0" err="1">
                <a:solidFill>
                  <a:schemeClr val="dk1"/>
                </a:solidFill>
                <a:latin typeface="Constantia"/>
                <a:ea typeface="Constantia"/>
                <a:cs typeface="Constantia"/>
                <a:sym typeface="Constantia"/>
              </a:rPr>
              <a:t>Monthfullname</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D. Quarter(Q1,Q2,Q3,Q4)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E. </a:t>
            </a:r>
            <a:r>
              <a:rPr lang="en-US" sz="1600" dirty="0" err="1">
                <a:solidFill>
                  <a:schemeClr val="dk1"/>
                </a:solidFill>
                <a:latin typeface="Constantia"/>
                <a:ea typeface="Constantia"/>
                <a:cs typeface="Constantia"/>
                <a:sym typeface="Constantia"/>
              </a:rPr>
              <a:t>YearMonth</a:t>
            </a:r>
            <a:r>
              <a:rPr lang="en-US" sz="1600" dirty="0">
                <a:solidFill>
                  <a:schemeClr val="dk1"/>
                </a:solidFill>
                <a:latin typeface="Constantia"/>
                <a:ea typeface="Constantia"/>
                <a:cs typeface="Constantia"/>
                <a:sym typeface="Constantia"/>
              </a:rPr>
              <a:t> ( YYYY-MMM)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F. </a:t>
            </a:r>
            <a:r>
              <a:rPr lang="en-US" sz="1600" dirty="0" err="1">
                <a:solidFill>
                  <a:schemeClr val="dk1"/>
                </a:solidFill>
                <a:latin typeface="Constantia"/>
                <a:ea typeface="Constantia"/>
                <a:cs typeface="Constantia"/>
                <a:sym typeface="Constantia"/>
              </a:rPr>
              <a:t>Weekdayno</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G. </a:t>
            </a:r>
            <a:r>
              <a:rPr lang="en-US" sz="1600" dirty="0" err="1">
                <a:solidFill>
                  <a:schemeClr val="dk1"/>
                </a:solidFill>
                <a:latin typeface="Constantia"/>
                <a:ea typeface="Constantia"/>
                <a:cs typeface="Constantia"/>
                <a:sym typeface="Constantia"/>
              </a:rPr>
              <a:t>Weekdayname</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H. </a:t>
            </a:r>
            <a:r>
              <a:rPr lang="en-US" sz="1600" dirty="0" err="1">
                <a:solidFill>
                  <a:schemeClr val="dk1"/>
                </a:solidFill>
                <a:latin typeface="Constantia"/>
                <a:ea typeface="Constantia"/>
                <a:cs typeface="Constantia"/>
                <a:sym typeface="Constantia"/>
              </a:rPr>
              <a:t>FinancialMOnth</a:t>
            </a:r>
            <a:r>
              <a:rPr lang="en-US" sz="1600" dirty="0">
                <a:solidFill>
                  <a:schemeClr val="dk1"/>
                </a:solidFill>
                <a:latin typeface="Constantia"/>
                <a:ea typeface="Constantia"/>
                <a:cs typeface="Constantia"/>
                <a:sym typeface="Constantia"/>
              </a:rPr>
              <a:t> ( April = FM1, May= FM2 …. March = FM12)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	I. Financial Quarter ( Quarters based on Financial Month)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3. Find the Numbers of Restaurants based on City and Country.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4. Numbers of Restaurants opening based on Year , Quarter , Month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5. Count of Restaurants based on Average Ratings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6. Create buckets based on Average Price of reasonable size and find out how many restaurants falls in each buckets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7. Percentage of Restaurants based on "</a:t>
            </a:r>
            <a:r>
              <a:rPr lang="en-US" sz="1600" dirty="0" err="1">
                <a:solidFill>
                  <a:schemeClr val="dk1"/>
                </a:solidFill>
                <a:latin typeface="Constantia"/>
                <a:ea typeface="Constantia"/>
                <a:cs typeface="Constantia"/>
                <a:sym typeface="Constantia"/>
              </a:rPr>
              <a:t>Has_Table_booking</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8.Percentage of Restaurants based on "</a:t>
            </a:r>
            <a:r>
              <a:rPr lang="en-US" sz="1600" dirty="0" err="1">
                <a:solidFill>
                  <a:schemeClr val="dk1"/>
                </a:solidFill>
                <a:latin typeface="Constantia"/>
                <a:ea typeface="Constantia"/>
                <a:cs typeface="Constantia"/>
                <a:sym typeface="Constantia"/>
              </a:rPr>
              <a:t>Has_Online_delivery</a:t>
            </a:r>
            <a:r>
              <a:rPr lang="en-US" sz="1600" dirty="0">
                <a:solidFill>
                  <a:schemeClr val="dk1"/>
                </a:solidFill>
                <a:latin typeface="Constantia"/>
                <a:ea typeface="Constantia"/>
                <a:cs typeface="Constantia"/>
                <a:sym typeface="Constantia"/>
              </a:rPr>
              <a:t>" </a:t>
            </a:r>
            <a:endParaRPr dirty="0"/>
          </a:p>
          <a:p>
            <a:pPr marL="0" marR="0" lvl="0" indent="0" algn="l" rtl="0">
              <a:spcBef>
                <a:spcPts val="0"/>
              </a:spcBef>
              <a:spcAft>
                <a:spcPts val="0"/>
              </a:spcAft>
              <a:buNone/>
            </a:pPr>
            <a:r>
              <a:rPr lang="en-US" sz="1600" dirty="0">
                <a:solidFill>
                  <a:schemeClr val="dk1"/>
                </a:solidFill>
                <a:latin typeface="Constantia"/>
                <a:ea typeface="Constantia"/>
                <a:cs typeface="Constantia"/>
                <a:sym typeface="Constantia"/>
              </a:rPr>
              <a:t>9. Develop Charts based on Cuisines, City, Ratings </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1"/>
                                        </p:tgtEl>
                                        <p:attrNameLst>
                                          <p:attrName>style.visibility</p:attrName>
                                        </p:attrNameLst>
                                      </p:cBhvr>
                                      <p:to>
                                        <p:strVal val="visible"/>
                                      </p:to>
                                    </p:set>
                                    <p:animEffect transition="in" filter="fade">
                                      <p:cBhvr>
                                        <p:cTn id="7" dur="1000"/>
                                        <p:tgtEl>
                                          <p:spTgt spid="181"/>
                                        </p:tgtEl>
                                      </p:cBhvr>
                                    </p:animEffect>
                                    <p:anim calcmode="lin" valueType="num">
                                      <p:cBhvr>
                                        <p:cTn id="8" dur="1000" fill="hold"/>
                                        <p:tgtEl>
                                          <p:spTgt spid="181"/>
                                        </p:tgtEl>
                                        <p:attrNameLst>
                                          <p:attrName>ppt_x</p:attrName>
                                        </p:attrNameLst>
                                      </p:cBhvr>
                                      <p:tavLst>
                                        <p:tav tm="0">
                                          <p:val>
                                            <p:strVal val="#ppt_x"/>
                                          </p:val>
                                        </p:tav>
                                        <p:tav tm="100000">
                                          <p:val>
                                            <p:strVal val="#ppt_x"/>
                                          </p:val>
                                        </p:tav>
                                      </p:tavLst>
                                    </p:anim>
                                    <p:anim calcmode="lin" valueType="num">
                                      <p:cBhvr>
                                        <p:cTn id="9" dur="1000" fill="hold"/>
                                        <p:tgtEl>
                                          <p:spTgt spid="18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82"/>
                                        </p:tgtEl>
                                        <p:attrNameLst>
                                          <p:attrName>style.visibility</p:attrName>
                                        </p:attrNameLst>
                                      </p:cBhvr>
                                      <p:to>
                                        <p:strVal val="visible"/>
                                      </p:to>
                                    </p:set>
                                    <p:animEffect transition="in" filter="fade">
                                      <p:cBhvr>
                                        <p:cTn id="14" dur="500"/>
                                        <p:tgtEl>
                                          <p:spTgt spid="1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p:bldP spid="182" grpId="0" animBg="1"/>
    </p:bldLst>
  </p:timing>
</p:sld>
</file>

<file path=ppt/theme/theme1.xml><?xml version="1.0" encoding="utf-8"?>
<a:theme xmlns:a="http://schemas.openxmlformats.org/drawingml/2006/main" name="Cooking 16x9">
  <a:themeElements>
    <a:clrScheme name="Cooking_16x9">
      <a:dk1>
        <a:srgbClr val="000000"/>
      </a:dk1>
      <a:lt1>
        <a:srgbClr val="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ooking_16x9">
      <a:dk1>
        <a:srgbClr val="000000"/>
      </a:dk1>
      <a:lt1>
        <a:srgbClr val="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2115</TotalTime>
  <Words>1806</Words>
  <Application>Microsoft Office PowerPoint</Application>
  <PresentationFormat>Custom</PresentationFormat>
  <Paragraphs>182</Paragraphs>
  <Slides>26</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EB Garamond</vt:lpstr>
      <vt:lpstr>Noto Sans Symbols</vt:lpstr>
      <vt:lpstr>Arial</vt:lpstr>
      <vt:lpstr>Constantia</vt:lpstr>
      <vt:lpstr>Cooking 16x9</vt:lpstr>
      <vt:lpstr>PowerPoint Presentation</vt:lpstr>
      <vt:lpstr>Content to be covered</vt:lpstr>
      <vt:lpstr>Introduction</vt:lpstr>
      <vt:lpstr>Introduction</vt:lpstr>
      <vt:lpstr>Source of Data</vt:lpstr>
      <vt:lpstr>Data Overview</vt:lpstr>
      <vt:lpstr>Data Overview</vt:lpstr>
      <vt:lpstr>Why This Data is Useful for Analysis..?</vt:lpstr>
      <vt:lpstr>Objective : KPI’s</vt:lpstr>
      <vt:lpstr>KPI_1: Country Map</vt:lpstr>
      <vt:lpstr>KPI_3: Find the Numbers of Restaurants based on City</vt:lpstr>
      <vt:lpstr>KPI_4: Numbers of Restaurants opening based on Year , Quarter , Month </vt:lpstr>
      <vt:lpstr>KPI_5 : Count of Restaurants based on Average Ratings</vt:lpstr>
      <vt:lpstr>KPI_6: Buckets based on Average Price</vt:lpstr>
      <vt:lpstr>KPI_7. Percentage of Restaurants based on "Has_Table_booking" </vt:lpstr>
      <vt:lpstr>KPI_8.Percentage of Restaurants based on "Has_Online_delivery" </vt:lpstr>
      <vt:lpstr>KPI_9: Develop Charts based on Cuisines</vt:lpstr>
      <vt:lpstr>Excel Dashboard</vt:lpstr>
      <vt:lpstr>Power Bi Dashboard</vt:lpstr>
      <vt:lpstr>Tableau Dashboard</vt:lpstr>
      <vt:lpstr>PowerPoint Presentation</vt:lpstr>
      <vt:lpstr>Recommendations &amp; Insights</vt:lpstr>
      <vt:lpstr>Recommendations &amp; Insights</vt:lpstr>
      <vt:lpstr>Future Outlooks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Hemant Thote</dc:creator>
  <cp:lastModifiedBy>Hemant Thote</cp:lastModifiedBy>
  <cp:revision>2</cp:revision>
  <dcterms:created xsi:type="dcterms:W3CDTF">2024-09-21T06:17:04Z</dcterms:created>
  <dcterms:modified xsi:type="dcterms:W3CDTF">2024-09-26T11:52:00Z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